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22" r:id="rId3"/>
    <p:sldId id="312" r:id="rId4"/>
    <p:sldId id="309" r:id="rId5"/>
    <p:sldId id="293" r:id="rId6"/>
    <p:sldId id="311" r:id="rId7"/>
    <p:sldId id="313" r:id="rId8"/>
    <p:sldId id="327" r:id="rId9"/>
    <p:sldId id="318" r:id="rId10"/>
    <p:sldId id="314" r:id="rId11"/>
    <p:sldId id="316" r:id="rId12"/>
    <p:sldId id="317" r:id="rId13"/>
    <p:sldId id="326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as Jindřich" initials="" lastIdx="5" clrIdx="0"/>
  <p:cmAuthor id="1" name="Duras" initials="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99"/>
    <a:srgbClr val="66FF33"/>
    <a:srgbClr val="008000"/>
    <a:srgbClr val="FFFF66"/>
    <a:srgbClr val="660066"/>
    <a:srgbClr val="CC0000"/>
    <a:srgbClr val="FF9900"/>
    <a:srgbClr val="FFFF00"/>
    <a:srgbClr val="F7FFFF"/>
    <a:srgbClr val="E7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6" autoAdjust="0"/>
    <p:restoredTop sz="94660"/>
  </p:normalViewPr>
  <p:slideViewPr>
    <p:cSldViewPr>
      <p:cViewPr>
        <p:scale>
          <a:sx n="75" d="100"/>
          <a:sy n="75" d="100"/>
        </p:scale>
        <p:origin x="-10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44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E6E6283-1701-46D0-B8B9-6CA2EAF27D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4ADCAA-071A-4567-8366-F034DA3C7DC5}" type="slidenum">
              <a:rPr lang="cs-CZ" altLang="cs-CZ"/>
              <a:pPr/>
              <a:t>1</a:t>
            </a:fld>
            <a:endParaRPr lang="cs-CZ" altLang="cs-CZ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EAE5A88-DE66-4B19-B31D-F8070DC0E558}" type="slidenum">
              <a:rPr lang="cs-CZ" altLang="cs-CZ" sz="1200"/>
              <a:pPr algn="r"/>
              <a:t>1</a:t>
            </a:fld>
            <a:endParaRPr lang="cs-CZ" altLang="cs-CZ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84595-E7B8-4D08-9861-D17F49788D9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E6C51-3858-4A26-80EE-B65262E706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2C5A3-F695-4595-B4B9-F572A7A4AF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D89E7-DEC5-4783-BAF3-25934C0C51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76FBE-05FB-411A-A62B-D404BB044D1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45E10-F052-4872-B141-7BAE8CBFCF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EB407-33B5-4310-A238-01F089E662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00740-366B-48F6-8D5D-1E911D3C07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ED44E-474F-483B-867E-A0765E1F3A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ADEB3-F411-49B3-8C5E-D6430DEDC9E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022A-6157-4A75-BF61-3BB3599D41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50853-B47F-4FC8-B5A4-88B69C71E8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9C0F156-47F9-4EAE-A0FD-87971447DA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50825" y="1196975"/>
            <a:ext cx="8713788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cs-CZ" b="1" dirty="0">
                <a:solidFill>
                  <a:srgbClr val="003399"/>
                </a:solidFill>
              </a:rPr>
              <a:t>Monitoring kvality vody VN </a:t>
            </a:r>
            <a:r>
              <a:rPr lang="cs-CZ" b="1" dirty="0" smtClean="0">
                <a:solidFill>
                  <a:srgbClr val="003399"/>
                </a:solidFill>
              </a:rPr>
              <a:t>Jordán v Táboře</a:t>
            </a:r>
            <a:endParaRPr lang="en-GB" b="1" dirty="0">
              <a:solidFill>
                <a:srgbClr val="003399"/>
              </a:solidFill>
            </a:endParaRP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971600" y="1844824"/>
            <a:ext cx="7200800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cs-CZ" sz="2400" b="1" dirty="0" smtClean="0">
                <a:solidFill>
                  <a:srgbClr val="CC0000"/>
                </a:solidFill>
              </a:rPr>
              <a:t>Cesta od odbahnění ke srážení fosforu v povodí</a:t>
            </a:r>
            <a:endParaRPr lang="en-GB" sz="2400" b="1" dirty="0">
              <a:solidFill>
                <a:srgbClr val="CC0000"/>
              </a:solidFill>
            </a:endParaRPr>
          </a:p>
        </p:txBody>
      </p:sp>
      <p:pic>
        <p:nvPicPr>
          <p:cNvPr id="2069" name="Picture 21" descr="P62200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2564905"/>
            <a:ext cx="4680000" cy="2612701"/>
          </a:xfrm>
          <a:prstGeom prst="rect">
            <a:avLst/>
          </a:prstGeom>
          <a:noFill/>
        </p:spPr>
      </p:pic>
      <p:pic>
        <p:nvPicPr>
          <p:cNvPr id="2070" name="Picture 22" descr="P72800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64904"/>
            <a:ext cx="4643438" cy="2611438"/>
          </a:xfrm>
          <a:prstGeom prst="rect">
            <a:avLst/>
          </a:prstGeom>
          <a:noFill/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15616" y="5589240"/>
            <a:ext cx="69133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cs-CZ" sz="2000" b="1" i="1" dirty="0" smtClean="0">
                <a:solidFill>
                  <a:srgbClr val="CC0000"/>
                </a:solidFill>
              </a:rPr>
              <a:t>Jan Potužák, Richard </a:t>
            </a:r>
            <a:r>
              <a:rPr lang="cs-CZ" sz="2000" b="1" i="1" dirty="0" err="1" smtClean="0">
                <a:solidFill>
                  <a:srgbClr val="CC0000"/>
                </a:solidFill>
              </a:rPr>
              <a:t>Faina</a:t>
            </a:r>
            <a:r>
              <a:rPr lang="cs-CZ" sz="2000" b="1" i="1" dirty="0" smtClean="0">
                <a:solidFill>
                  <a:srgbClr val="CC0000"/>
                </a:solidFill>
              </a:rPr>
              <a:t>, Jindřich Duras  &amp; Jan Fišer</a:t>
            </a:r>
            <a:endParaRPr lang="en-GB" sz="2000" b="1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20170906_104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79512" y="188640"/>
            <a:ext cx="504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rgbClr val="FFFF00"/>
                </a:solidFill>
              </a:rPr>
              <a:t>Fytoplankton léto 2017</a:t>
            </a:r>
            <a:endParaRPr lang="cs-CZ" sz="2400" b="1" dirty="0">
              <a:solidFill>
                <a:srgbClr val="FFFF00"/>
              </a:solidFill>
            </a:endParaRPr>
          </a:p>
        </p:txBody>
      </p:sp>
      <p:pic>
        <p:nvPicPr>
          <p:cNvPr id="9" name="Obrázek 8" descr="20170906_1043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7032"/>
            <a:ext cx="3231638" cy="3140967"/>
          </a:xfrm>
          <a:prstGeom prst="rect">
            <a:avLst/>
          </a:prstGeom>
        </p:spPr>
      </p:pic>
      <p:pic>
        <p:nvPicPr>
          <p:cNvPr id="10" name="Obrázek 9" descr="sinice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3696548"/>
            <a:ext cx="3744416" cy="3161451"/>
          </a:xfrm>
          <a:prstGeom prst="rect">
            <a:avLst/>
          </a:prstGeom>
        </p:spPr>
      </p:pic>
      <p:pic>
        <p:nvPicPr>
          <p:cNvPr id="11" name="Obrázek 10" descr="Microcysti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717032"/>
            <a:ext cx="2411760" cy="315810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556792"/>
            <a:ext cx="4760416" cy="4118400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064" y="908720"/>
            <a:ext cx="3813576" cy="2674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3789040"/>
            <a:ext cx="3856151" cy="2674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3" name="TextovéPole 12"/>
          <p:cNvSpPr txBox="1"/>
          <p:nvPr/>
        </p:nvSpPr>
        <p:spPr>
          <a:xfrm>
            <a:off x="179512" y="5877272"/>
            <a:ext cx="4824536" cy="461665"/>
          </a:xfrm>
          <a:prstGeom prst="rec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i="1" dirty="0" smtClean="0">
                <a:solidFill>
                  <a:srgbClr val="FF0000"/>
                </a:solidFill>
              </a:rPr>
              <a:t>Max. </a:t>
            </a:r>
            <a:r>
              <a:rPr lang="cs-CZ" sz="2400" b="1" i="1" dirty="0" err="1" smtClean="0">
                <a:solidFill>
                  <a:srgbClr val="FF0000"/>
                </a:solidFill>
              </a:rPr>
              <a:t>Chl</a:t>
            </a:r>
            <a:r>
              <a:rPr lang="cs-CZ" sz="2400" b="1" i="1" dirty="0" smtClean="0">
                <a:solidFill>
                  <a:srgbClr val="FF0000"/>
                </a:solidFill>
              </a:rPr>
              <a:t>_a = 73µg l</a:t>
            </a:r>
            <a:r>
              <a:rPr lang="cs-CZ" sz="2400" b="1" i="1" baseline="30000" dirty="0" smtClean="0">
                <a:solidFill>
                  <a:srgbClr val="FF0000"/>
                </a:solidFill>
              </a:rPr>
              <a:t>-1</a:t>
            </a:r>
            <a:r>
              <a:rPr lang="cs-CZ" sz="2400" b="1" i="1" dirty="0" smtClean="0">
                <a:solidFill>
                  <a:srgbClr val="FF0000"/>
                </a:solidFill>
              </a:rPr>
              <a:t> (170 µg l</a:t>
            </a:r>
            <a:r>
              <a:rPr lang="cs-CZ" sz="2400" b="1" i="1" baseline="30000" dirty="0" smtClean="0">
                <a:solidFill>
                  <a:srgbClr val="FF0000"/>
                </a:solidFill>
              </a:rPr>
              <a:t>-1</a:t>
            </a:r>
            <a:r>
              <a:rPr lang="cs-CZ" sz="2400" b="1" i="1" dirty="0" smtClean="0">
                <a:solidFill>
                  <a:srgbClr val="FF0000"/>
                </a:solidFill>
              </a:rPr>
              <a:t>)</a:t>
            </a:r>
            <a:endParaRPr lang="cs-CZ" sz="2400" b="1" i="1" dirty="0">
              <a:solidFill>
                <a:srgbClr val="FF0000"/>
              </a:solidFill>
            </a:endParaRPr>
          </a:p>
        </p:txBody>
      </p:sp>
      <p:sp>
        <p:nvSpPr>
          <p:cNvPr id="14" name="Elipsa 13"/>
          <p:cNvSpPr/>
          <p:nvPr/>
        </p:nvSpPr>
        <p:spPr>
          <a:xfrm>
            <a:off x="3275856" y="2708920"/>
            <a:ext cx="1512168" cy="158417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9512" y="260648"/>
            <a:ext cx="58326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chemeClr val="accent2"/>
                </a:solidFill>
              </a:rPr>
              <a:t>Hlavní zdroje P hledejme v </a:t>
            </a:r>
            <a:r>
              <a:rPr lang="cs-CZ" sz="2400" b="1" dirty="0" smtClean="0">
                <a:solidFill>
                  <a:schemeClr val="accent2"/>
                </a:solidFill>
              </a:rPr>
              <a:t>povodí!</a:t>
            </a:r>
            <a:endParaRPr lang="cs-CZ" sz="2400" b="1" dirty="0">
              <a:solidFill>
                <a:schemeClr val="accent2"/>
              </a:solidFill>
            </a:endParaRPr>
          </a:p>
        </p:txBody>
      </p:sp>
      <p:pic>
        <p:nvPicPr>
          <p:cNvPr id="8" name="Obrázek 7" descr="Jordán 17_graf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Obrázek 4" descr="Jordán 17_P prum_n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229600" cy="504122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Nádrž stále vykazuje vysoký stupeň </a:t>
            </a:r>
            <a:r>
              <a:rPr lang="cs-CZ" sz="2000" b="1" dirty="0" err="1" smtClean="0"/>
              <a:t>trofie</a:t>
            </a:r>
            <a:endParaRPr lang="cs-CZ" sz="2000" b="1" dirty="0" smtClean="0"/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Hlavní zdroje P hledejme v povodí 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Razantní snížení  vstupu P z povodí – bodové zdroje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Problematika rybníků – jaký je jejich eutrofizační potenciál? 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Srážení P na přítoku do VN Jordán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Malý Jordán – docílit, aby kvalitu vody zlepšoval = řízená rybí obsádka (začít co nejdřív), odbahnění, spodní výpusť, </a:t>
            </a:r>
            <a:r>
              <a:rPr lang="cs-CZ" sz="2000" b="1" dirty="0" err="1" smtClean="0"/>
              <a:t>makrofyta</a:t>
            </a:r>
            <a:r>
              <a:rPr lang="cs-CZ" sz="2000" b="1" dirty="0" smtClean="0"/>
              <a:t>, zachycování </a:t>
            </a:r>
            <a:r>
              <a:rPr lang="cs-CZ" sz="2000" b="1" dirty="0" err="1" smtClean="0"/>
              <a:t>koagulantu</a:t>
            </a:r>
            <a:r>
              <a:rPr lang="cs-CZ" sz="2000" b="1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VN Jordán – omezit spodní vypouštění v letním období, při dostatku vody a před vytvořením anaerobního </a:t>
            </a:r>
            <a:r>
              <a:rPr lang="cs-CZ" sz="2000" b="1" dirty="0" err="1" smtClean="0"/>
              <a:t>hypolimnia</a:t>
            </a:r>
            <a:r>
              <a:rPr lang="cs-CZ" sz="2000" b="1" dirty="0" smtClean="0"/>
              <a:t>, lze využít spodní odtok pro prokysličení spodní části nádrže = nutno ověřit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Podpora vysazování dravců (candát) = eliminace drobných </a:t>
            </a:r>
            <a:r>
              <a:rPr lang="cs-CZ" sz="2000" b="1" dirty="0" err="1" smtClean="0"/>
              <a:t>planktonofágů</a:t>
            </a:r>
            <a:r>
              <a:rPr lang="cs-CZ" sz="2000" b="1" dirty="0" smtClean="0"/>
              <a:t> a </a:t>
            </a:r>
            <a:r>
              <a:rPr lang="cs-CZ" sz="2000" b="1" dirty="0" err="1" smtClean="0"/>
              <a:t>ichtyoeutrofizace</a:t>
            </a:r>
            <a:r>
              <a:rPr lang="cs-CZ" sz="2000" b="1" dirty="0" smtClean="0"/>
              <a:t>…</a:t>
            </a:r>
          </a:p>
          <a:p>
            <a:pPr>
              <a:lnSpc>
                <a:spcPct val="80000"/>
              </a:lnSpc>
              <a:buNone/>
            </a:pPr>
            <a:endParaRPr lang="cs-CZ" sz="1800" dirty="0" smtClean="0"/>
          </a:p>
          <a:p>
            <a:pPr>
              <a:lnSpc>
                <a:spcPct val="80000"/>
              </a:lnSpc>
            </a:pPr>
            <a:endParaRPr lang="cs-CZ" sz="1800" dirty="0" smtClean="0"/>
          </a:p>
          <a:p>
            <a:pPr>
              <a:lnSpc>
                <a:spcPct val="80000"/>
              </a:lnSpc>
            </a:pPr>
            <a:endParaRPr lang="cs-CZ" sz="1800" dirty="0" smtClean="0"/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129683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chemeClr val="accent2"/>
                </a:solidFill>
              </a:rPr>
              <a:t>Souhrn</a:t>
            </a:r>
            <a:endParaRPr lang="cs-CZ" sz="2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 descr="20170809_103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08720"/>
            <a:ext cx="9144000" cy="5143500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483768" y="260648"/>
            <a:ext cx="4321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b="1" dirty="0" smtClean="0">
                <a:solidFill>
                  <a:schemeClr val="accent2"/>
                </a:solidFill>
              </a:rPr>
              <a:t>Děkujeme za pozornost</a:t>
            </a:r>
            <a:endParaRPr lang="cs-CZ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fot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0"/>
            <a:ext cx="4644008" cy="4572000"/>
          </a:xfrm>
          <a:prstGeom prst="rect">
            <a:avLst/>
          </a:prstGeom>
        </p:spPr>
      </p:pic>
      <p:pic>
        <p:nvPicPr>
          <p:cNvPr id="2" name="Obrázek 1" descr="foto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56992"/>
            <a:ext cx="4644008" cy="3501008"/>
          </a:xfrm>
          <a:prstGeom prst="rect">
            <a:avLst/>
          </a:prstGeom>
        </p:spPr>
      </p:pic>
      <p:pic>
        <p:nvPicPr>
          <p:cNvPr id="4" name="Obrázek 3" descr="Foto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3356992"/>
            <a:ext cx="4644008" cy="3501008"/>
          </a:xfrm>
          <a:prstGeom prst="rect">
            <a:avLst/>
          </a:prstGeom>
        </p:spPr>
      </p:pic>
      <p:pic>
        <p:nvPicPr>
          <p:cNvPr id="5" name="Obrázek 4" descr="Foto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499992" cy="335699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932040" y="2204864"/>
            <a:ext cx="2079993" cy="523220"/>
          </a:xfrm>
          <a:prstGeom prst="rect">
            <a:avLst/>
          </a:prstGeom>
          <a:solidFill>
            <a:srgbClr val="FFFF66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/>
              <a:t>2011 - 2014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Jordán_profi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4636" y="0"/>
            <a:ext cx="4849364" cy="68580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3852000" y="36000"/>
            <a:ext cx="3744416" cy="1008000"/>
          </a:xfrm>
          <a:prstGeom prst="rect">
            <a:avLst/>
          </a:prstGeom>
          <a:solidFill>
            <a:srgbClr val="FFFF66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 b="1" dirty="0"/>
              <a:t>Monitoring kvality </a:t>
            </a:r>
            <a:r>
              <a:rPr lang="cs-CZ" sz="2000" b="1" dirty="0" smtClean="0"/>
              <a:t>vody      VN Jordán 2015 – 2017</a:t>
            </a:r>
            <a:endParaRPr lang="cs-CZ" sz="2000" b="1" dirty="0"/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cs-CZ" sz="2000" i="1" dirty="0" smtClean="0"/>
              <a:t>duben </a:t>
            </a:r>
            <a:r>
              <a:rPr lang="cs-CZ" sz="2000" i="1" dirty="0"/>
              <a:t>– říjen/listopad</a:t>
            </a:r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4572000" y="5373216"/>
            <a:ext cx="4355976" cy="1224136"/>
          </a:xfrm>
          <a:solidFill>
            <a:schemeClr val="accent1">
              <a:alpha val="41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1600" b="1" dirty="0" smtClean="0"/>
              <a:t>Monitoring 10 rybníků 3x za vegetační sezónu (duben – září)</a:t>
            </a:r>
          </a:p>
          <a:p>
            <a:pPr>
              <a:buFont typeface="Wingdings" pitchFamily="2" charset="2"/>
              <a:buChar char="Ø"/>
            </a:pPr>
            <a:r>
              <a:rPr lang="cs-CZ" sz="1600" b="1" dirty="0" smtClean="0"/>
              <a:t>Monitoring bodových zdrojů (</a:t>
            </a:r>
            <a:r>
              <a:rPr lang="cs-CZ" sz="1600" b="1" dirty="0" err="1" smtClean="0"/>
              <a:t>Chotoviny</a:t>
            </a:r>
            <a:r>
              <a:rPr lang="cs-CZ" sz="1600" b="1" dirty="0" smtClean="0"/>
              <a:t>, </a:t>
            </a:r>
            <a:r>
              <a:rPr lang="cs-CZ" sz="1600" b="1" dirty="0" err="1" smtClean="0"/>
              <a:t>Stoklasná</a:t>
            </a:r>
            <a:r>
              <a:rPr lang="cs-CZ" sz="1600" b="1" dirty="0" smtClean="0"/>
              <a:t> Lhota, </a:t>
            </a:r>
            <a:r>
              <a:rPr lang="cs-CZ" sz="1600" b="1" dirty="0" err="1" smtClean="0"/>
              <a:t>Košín</a:t>
            </a:r>
            <a:r>
              <a:rPr lang="cs-CZ" sz="1600" b="1" dirty="0" smtClean="0"/>
              <a:t>…)</a:t>
            </a:r>
            <a:endParaRPr lang="cs-CZ" sz="1600" b="1" dirty="0"/>
          </a:p>
        </p:txBody>
      </p:sp>
      <p:sp>
        <p:nvSpPr>
          <p:cNvPr id="18" name="Elipsa 17"/>
          <p:cNvSpPr/>
          <p:nvPr/>
        </p:nvSpPr>
        <p:spPr>
          <a:xfrm>
            <a:off x="2987824" y="0"/>
            <a:ext cx="720080" cy="119675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1475656" y="26064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 smtClean="0">
                <a:solidFill>
                  <a:srgbClr val="FF0000"/>
                </a:solidFill>
              </a:rPr>
              <a:t>Malý Jordán</a:t>
            </a:r>
            <a:endParaRPr lang="cs-CZ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0" name="Picture 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4340225" cy="2927350"/>
          </a:xfrm>
          <a:prstGeom prst="rect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31837" name="Line 93"/>
          <p:cNvSpPr>
            <a:spLocks noChangeShapeType="1"/>
          </p:cNvSpPr>
          <p:nvPr/>
        </p:nvSpPr>
        <p:spPr bwMode="auto">
          <a:xfrm>
            <a:off x="971550" y="1700213"/>
            <a:ext cx="3455988" cy="0"/>
          </a:xfrm>
          <a:prstGeom prst="line">
            <a:avLst/>
          </a:prstGeom>
          <a:noFill/>
          <a:ln w="31750">
            <a:solidFill>
              <a:srgbClr val="80008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39" name="Text Box 95"/>
          <p:cNvSpPr txBox="1">
            <a:spLocks noChangeArrowheads="1"/>
          </p:cNvSpPr>
          <p:nvPr/>
        </p:nvSpPr>
        <p:spPr bwMode="auto">
          <a:xfrm>
            <a:off x="5076825" y="3284538"/>
            <a:ext cx="3816350" cy="2190750"/>
          </a:xfrm>
          <a:prstGeom prst="rect">
            <a:avLst/>
          </a:prstGeom>
          <a:solidFill>
            <a:schemeClr val="bg1"/>
          </a:solidFill>
          <a:ln w="381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 b="1"/>
              <a:t>0,05 mg/l</a:t>
            </a:r>
            <a:r>
              <a:rPr lang="cs-CZ" sz="1800"/>
              <a:t> = nejvyšší přípustná koncentrace pro vodárenské, rekreačně využ. nádrže (NV 401/2015)</a:t>
            </a:r>
          </a:p>
          <a:p>
            <a:pPr>
              <a:spcBef>
                <a:spcPct val="50000"/>
              </a:spcBef>
            </a:pPr>
            <a:r>
              <a:rPr lang="cs-CZ" sz="1800" b="1"/>
              <a:t>&lt;0,02 mg/l</a:t>
            </a:r>
            <a:r>
              <a:rPr lang="cs-CZ" sz="1800"/>
              <a:t> = nízká biomasa fytoplanktonu a vysoká průhlednost vody</a:t>
            </a:r>
          </a:p>
        </p:txBody>
      </p:sp>
      <p:pic>
        <p:nvPicPr>
          <p:cNvPr id="31842" name="Picture 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88913"/>
            <a:ext cx="4337050" cy="29273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1843" name="Picture 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213100"/>
            <a:ext cx="4679950" cy="29241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1838" name="Line 94"/>
          <p:cNvSpPr>
            <a:spLocks noChangeShapeType="1"/>
          </p:cNvSpPr>
          <p:nvPr/>
        </p:nvSpPr>
        <p:spPr bwMode="auto">
          <a:xfrm flipH="1" flipV="1">
            <a:off x="4284663" y="1700213"/>
            <a:ext cx="1008062" cy="1584325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44" name="Line 100"/>
          <p:cNvSpPr>
            <a:spLocks noChangeShapeType="1"/>
          </p:cNvSpPr>
          <p:nvPr/>
        </p:nvSpPr>
        <p:spPr bwMode="auto">
          <a:xfrm>
            <a:off x="971550" y="2133600"/>
            <a:ext cx="3455988" cy="0"/>
          </a:xfrm>
          <a:prstGeom prst="line">
            <a:avLst/>
          </a:prstGeom>
          <a:noFill/>
          <a:ln w="31750">
            <a:solidFill>
              <a:srgbClr val="80008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45" name="Line 101"/>
          <p:cNvSpPr>
            <a:spLocks noChangeShapeType="1"/>
          </p:cNvSpPr>
          <p:nvPr/>
        </p:nvSpPr>
        <p:spPr bwMode="auto">
          <a:xfrm flipH="1" flipV="1">
            <a:off x="3995738" y="2205038"/>
            <a:ext cx="1296987" cy="10795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36" name="Text Box 92"/>
          <p:cNvSpPr txBox="1">
            <a:spLocks noChangeArrowheads="1"/>
          </p:cNvSpPr>
          <p:nvPr/>
        </p:nvSpPr>
        <p:spPr bwMode="auto">
          <a:xfrm>
            <a:off x="755650" y="6021388"/>
            <a:ext cx="7705725" cy="422275"/>
          </a:xfrm>
          <a:prstGeom prst="rect">
            <a:avLst/>
          </a:prstGeom>
          <a:solidFill>
            <a:srgbClr val="FFFF99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b="1"/>
              <a:t>Nádrž stále vykazuje vysokou úroveň trofie! Kde je příčina?</a:t>
            </a:r>
          </a:p>
        </p:txBody>
      </p:sp>
      <p:sp>
        <p:nvSpPr>
          <p:cNvPr id="31846" name="Rectangle 102"/>
          <p:cNvSpPr>
            <a:spLocks noChangeArrowheads="1"/>
          </p:cNvSpPr>
          <p:nvPr/>
        </p:nvSpPr>
        <p:spPr bwMode="auto">
          <a:xfrm>
            <a:off x="900113" y="4652963"/>
            <a:ext cx="503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cs-CZ" sz="2400" b="1">
                <a:solidFill>
                  <a:srgbClr val="FF9900"/>
                </a:solidFill>
                <a:sym typeface="Wingdings" pitchFamily="2" charset="2"/>
              </a:rPr>
              <a:t></a:t>
            </a:r>
            <a:r>
              <a:rPr lang="cs-CZ"/>
              <a:t> </a:t>
            </a:r>
          </a:p>
        </p:txBody>
      </p:sp>
      <p:sp>
        <p:nvSpPr>
          <p:cNvPr id="31847" name="Line 103"/>
          <p:cNvSpPr>
            <a:spLocks noChangeShapeType="1"/>
          </p:cNvSpPr>
          <p:nvPr/>
        </p:nvSpPr>
        <p:spPr bwMode="auto">
          <a:xfrm>
            <a:off x="900113" y="5084763"/>
            <a:ext cx="2879725" cy="0"/>
          </a:xfrm>
          <a:prstGeom prst="line">
            <a:avLst/>
          </a:prstGeom>
          <a:noFill/>
          <a:ln w="3175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48" name="Line 104"/>
          <p:cNvSpPr>
            <a:spLocks noChangeShapeType="1"/>
          </p:cNvSpPr>
          <p:nvPr/>
        </p:nvSpPr>
        <p:spPr bwMode="auto">
          <a:xfrm>
            <a:off x="900113" y="4760913"/>
            <a:ext cx="2951162" cy="36512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50" name="Rectangle 106"/>
          <p:cNvSpPr>
            <a:spLocks noChangeArrowheads="1"/>
          </p:cNvSpPr>
          <p:nvPr/>
        </p:nvSpPr>
        <p:spPr bwMode="auto">
          <a:xfrm>
            <a:off x="900113" y="4256088"/>
            <a:ext cx="5762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cs-CZ" sz="2400" b="1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/>
              <a:t> </a:t>
            </a:r>
          </a:p>
        </p:txBody>
      </p:sp>
      <p:sp>
        <p:nvSpPr>
          <p:cNvPr id="31851" name="Text Box 107"/>
          <p:cNvSpPr txBox="1">
            <a:spLocks noChangeArrowheads="1"/>
          </p:cNvSpPr>
          <p:nvPr/>
        </p:nvSpPr>
        <p:spPr bwMode="auto">
          <a:xfrm>
            <a:off x="5148263" y="5589588"/>
            <a:ext cx="36718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b="1" dirty="0">
                <a:solidFill>
                  <a:srgbClr val="FF0000"/>
                </a:solidFill>
              </a:rPr>
              <a:t>Vyhláška č. </a:t>
            </a:r>
            <a:r>
              <a:rPr lang="cs-CZ" sz="2000" b="1" dirty="0" smtClean="0">
                <a:solidFill>
                  <a:srgbClr val="FF0000"/>
                </a:solidFill>
              </a:rPr>
              <a:t>1/2016 </a:t>
            </a:r>
            <a:r>
              <a:rPr lang="cs-CZ" sz="2000" b="1" dirty="0">
                <a:solidFill>
                  <a:srgbClr val="FF0000"/>
                </a:solidFill>
              </a:rPr>
              <a:t>Sb.</a:t>
            </a:r>
          </a:p>
        </p:txBody>
      </p:sp>
      <p:sp>
        <p:nvSpPr>
          <p:cNvPr id="31852" name="Line 108"/>
          <p:cNvSpPr>
            <a:spLocks noChangeShapeType="1"/>
          </p:cNvSpPr>
          <p:nvPr/>
        </p:nvSpPr>
        <p:spPr bwMode="auto">
          <a:xfrm flipH="1" flipV="1">
            <a:off x="3924300" y="4797425"/>
            <a:ext cx="1296988" cy="10064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1853" name="Line 109"/>
          <p:cNvSpPr>
            <a:spLocks noChangeShapeType="1"/>
          </p:cNvSpPr>
          <p:nvPr/>
        </p:nvSpPr>
        <p:spPr bwMode="auto">
          <a:xfrm flipH="1" flipV="1">
            <a:off x="3779838" y="5084763"/>
            <a:ext cx="1439862" cy="7207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1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37" grpId="0" animBg="1"/>
      <p:bldP spid="31839" grpId="0" animBg="1"/>
      <p:bldP spid="31838" grpId="0" animBg="1"/>
      <p:bldP spid="31844" grpId="0" animBg="1"/>
      <p:bldP spid="31845" grpId="0" animBg="1"/>
      <p:bldP spid="31836" grpId="0" animBg="1"/>
      <p:bldP spid="31846" grpId="0"/>
      <p:bldP spid="31847" grpId="0" animBg="1"/>
      <p:bldP spid="31848" grpId="0" animBg="1"/>
      <p:bldP spid="31850" grpId="0"/>
      <p:bldP spid="31851" grpId="0"/>
      <p:bldP spid="31852" grpId="0" animBg="1"/>
      <p:bldP spid="318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0" y="188913"/>
            <a:ext cx="3419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 b="1" dirty="0">
                <a:solidFill>
                  <a:schemeClr val="accent2"/>
                </a:solidFill>
              </a:rPr>
              <a:t>Koncentrace kyslíku (</a:t>
            </a:r>
            <a:r>
              <a:rPr lang="cs-CZ" sz="1800" b="1" dirty="0" smtClean="0">
                <a:solidFill>
                  <a:schemeClr val="accent2"/>
                </a:solidFill>
              </a:rPr>
              <a:t>mg l</a:t>
            </a:r>
            <a:r>
              <a:rPr lang="cs-CZ" sz="1800" b="1" baseline="30000" dirty="0" smtClean="0">
                <a:solidFill>
                  <a:schemeClr val="accent2"/>
                </a:solidFill>
              </a:rPr>
              <a:t>-1</a:t>
            </a:r>
            <a:r>
              <a:rPr lang="cs-CZ" sz="1800" b="1" dirty="0" smtClean="0">
                <a:solidFill>
                  <a:schemeClr val="accent2"/>
                </a:solidFill>
              </a:rPr>
              <a:t>)</a:t>
            </a:r>
            <a:endParaRPr lang="cs-CZ" sz="1800" b="1" dirty="0">
              <a:solidFill>
                <a:schemeClr val="accent2"/>
              </a:solidFill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4716463" y="188913"/>
            <a:ext cx="360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 b="1">
                <a:solidFill>
                  <a:schemeClr val="accent2"/>
                </a:solidFill>
              </a:rPr>
              <a:t>Oxido-redukční potenciál (mV)</a:t>
            </a:r>
          </a:p>
        </p:txBody>
      </p:sp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9275"/>
            <a:ext cx="4468813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8363" y="550863"/>
            <a:ext cx="4465637" cy="630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0" y="3141663"/>
            <a:ext cx="9144000" cy="27352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755576" y="4005064"/>
            <a:ext cx="7632848" cy="1200329"/>
          </a:xfrm>
          <a:prstGeom prst="rect">
            <a:avLst/>
          </a:prstGeom>
          <a:solidFill>
            <a:srgbClr val="FFFF99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 dirty="0" smtClean="0"/>
              <a:t>Teplotně výrazně stratifikovaná, rozsáhlý </a:t>
            </a:r>
            <a:r>
              <a:rPr lang="cs-CZ" sz="2400" b="1" dirty="0"/>
              <a:t>anoxický/anaerobní hypolimnion, v dolní i střední části nádrže (riziko P, H</a:t>
            </a:r>
            <a:r>
              <a:rPr lang="cs-CZ" sz="2400" b="1" baseline="-25000" dirty="0"/>
              <a:t>2</a:t>
            </a:r>
            <a:r>
              <a:rPr lang="cs-CZ" sz="2400" b="1" dirty="0"/>
              <a:t>S…)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4" grpId="0" animBg="1"/>
      <p:bldP spid="92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79388" y="188913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>
                <a:solidFill>
                  <a:schemeClr val="accent2"/>
                </a:solidFill>
              </a:rPr>
              <a:t>Dolní  část nádrže – vertikální profil u hráze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392488" cy="279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764704"/>
            <a:ext cx="4392000" cy="278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248472" cy="279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501008"/>
            <a:ext cx="4464496" cy="272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1187624" y="2924944"/>
            <a:ext cx="6696075" cy="847725"/>
          </a:xfrm>
          <a:prstGeom prst="rect">
            <a:avLst/>
          </a:prstGeom>
          <a:solidFill>
            <a:srgbClr val="FFFF99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 dirty="0"/>
              <a:t>Představují vysoké koncentrace P u dna VN Jordán eutrofizační riziko?</a:t>
            </a:r>
          </a:p>
        </p:txBody>
      </p:sp>
      <p:sp>
        <p:nvSpPr>
          <p:cNvPr id="8" name="Elipsa 7"/>
          <p:cNvSpPr/>
          <p:nvPr/>
        </p:nvSpPr>
        <p:spPr>
          <a:xfrm>
            <a:off x="7812360" y="836712"/>
            <a:ext cx="792088" cy="252028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8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11" name="Picture 19" descr="20160824_1130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692150"/>
            <a:ext cx="3587750" cy="5473700"/>
          </a:xfrm>
          <a:prstGeom prst="rect">
            <a:avLst/>
          </a:prstGeom>
          <a:noFill/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648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>
                <a:solidFill>
                  <a:schemeClr val="accent2"/>
                </a:solidFill>
              </a:rPr>
              <a:t>Dolní  část nádrže – vertikální profil u hráze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6443663" y="4868863"/>
            <a:ext cx="1368425" cy="727075"/>
          </a:xfrm>
          <a:prstGeom prst="rect">
            <a:avLst/>
          </a:prstGeom>
          <a:solidFill>
            <a:srgbClr val="C0C0C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 b="1">
                <a:solidFill>
                  <a:srgbClr val="FF0000"/>
                </a:solidFill>
              </a:rPr>
              <a:t>sulfid železnatý</a:t>
            </a:r>
          </a:p>
        </p:txBody>
      </p:sp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5651500" y="1268413"/>
            <a:ext cx="2663825" cy="847725"/>
          </a:xfrm>
          <a:prstGeom prst="rect">
            <a:avLst/>
          </a:prstGeom>
          <a:solidFill>
            <a:srgbClr val="FFFF99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/>
              <a:t>silně redukční podmínky</a:t>
            </a:r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6732588" y="2781300"/>
            <a:ext cx="576262" cy="11525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C0C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59408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765175"/>
            <a:ext cx="4249737" cy="264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9409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644900"/>
            <a:ext cx="4248150" cy="25781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4" grpId="0" animBg="1"/>
      <p:bldP spid="59406" grpId="0" animBg="1"/>
      <p:bldP spid="5940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79512" y="260648"/>
            <a:ext cx="7272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chemeClr val="accent2"/>
                </a:solidFill>
              </a:rPr>
              <a:t>Sezóna 2017 se zdála být velmi podobná ale…</a:t>
            </a:r>
            <a:endParaRPr lang="cs-CZ" sz="2400" b="1" dirty="0">
              <a:solidFill>
                <a:schemeClr val="accent2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7488831" cy="558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 rot="16200000">
            <a:off x="-1004440" y="3244800"/>
            <a:ext cx="28295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rgbClr val="FF0000"/>
                </a:solidFill>
              </a:rPr>
              <a:t>Dolní část nádrže 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475656" y="1844824"/>
            <a:ext cx="6624736" cy="144016"/>
          </a:xfrm>
          <a:prstGeom prst="rect">
            <a:avLst/>
          </a:prstGeom>
          <a:solidFill>
            <a:srgbClr val="FFFF99">
              <a:alpha val="21000"/>
            </a:srgb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179512" y="1772816"/>
            <a:ext cx="8771342" cy="306568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P7280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70275"/>
            <a:ext cx="5580063" cy="3387725"/>
          </a:xfrm>
          <a:prstGeom prst="rect">
            <a:avLst/>
          </a:prstGeom>
          <a:noFill/>
        </p:spPr>
      </p:pic>
      <p:pic>
        <p:nvPicPr>
          <p:cNvPr id="67591" name="Picture 7" descr="20160824_1356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435600" cy="3521075"/>
          </a:xfrm>
          <a:prstGeom prst="rect">
            <a:avLst/>
          </a:prstGeom>
          <a:noFill/>
        </p:spPr>
      </p:pic>
      <p:pic>
        <p:nvPicPr>
          <p:cNvPr id="67589" name="Picture 5" descr="P72800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5" y="0"/>
            <a:ext cx="3857625" cy="6858000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512" y="188640"/>
            <a:ext cx="504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solidFill>
                  <a:srgbClr val="FFFF00"/>
                </a:solidFill>
              </a:rPr>
              <a:t>Fytoplankton léto 2015 - 2016</a:t>
            </a:r>
            <a:endParaRPr lang="cs-CZ" sz="2400" b="1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412776"/>
            <a:ext cx="4752528" cy="4118761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908720"/>
            <a:ext cx="3807998" cy="267492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3717032"/>
            <a:ext cx="3808800" cy="2645921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1" name="TextovéPole 10"/>
          <p:cNvSpPr txBox="1"/>
          <p:nvPr/>
        </p:nvSpPr>
        <p:spPr>
          <a:xfrm>
            <a:off x="179512" y="6021288"/>
            <a:ext cx="5472608" cy="461665"/>
          </a:xfrm>
          <a:prstGeom prst="rec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i="1" dirty="0" smtClean="0">
                <a:solidFill>
                  <a:srgbClr val="FF0000"/>
                </a:solidFill>
              </a:rPr>
              <a:t>Max. </a:t>
            </a:r>
            <a:r>
              <a:rPr lang="cs-CZ" sz="2400" b="1" i="1" dirty="0" err="1" smtClean="0">
                <a:solidFill>
                  <a:srgbClr val="FF0000"/>
                </a:solidFill>
              </a:rPr>
              <a:t>Chl</a:t>
            </a:r>
            <a:r>
              <a:rPr lang="cs-CZ" sz="2400" b="1" i="1" dirty="0" smtClean="0">
                <a:solidFill>
                  <a:srgbClr val="FF0000"/>
                </a:solidFill>
              </a:rPr>
              <a:t>_a = 120 µg l</a:t>
            </a:r>
            <a:r>
              <a:rPr lang="cs-CZ" sz="2400" b="1" i="1" baseline="30000" dirty="0" smtClean="0">
                <a:solidFill>
                  <a:srgbClr val="FF0000"/>
                </a:solidFill>
              </a:rPr>
              <a:t>-1</a:t>
            </a:r>
            <a:r>
              <a:rPr lang="cs-CZ" sz="2400" b="1" i="1" dirty="0" smtClean="0">
                <a:solidFill>
                  <a:srgbClr val="FF0000"/>
                </a:solidFill>
              </a:rPr>
              <a:t> (730 µg l</a:t>
            </a:r>
            <a:r>
              <a:rPr lang="cs-CZ" sz="2400" b="1" i="1" baseline="30000" dirty="0" smtClean="0">
                <a:solidFill>
                  <a:srgbClr val="FF0000"/>
                </a:solidFill>
              </a:rPr>
              <a:t>-1</a:t>
            </a:r>
            <a:r>
              <a:rPr lang="cs-CZ" sz="2400" b="1" i="1" dirty="0" smtClean="0">
                <a:solidFill>
                  <a:srgbClr val="FF0000"/>
                </a:solidFill>
              </a:rPr>
              <a:t>) !!!</a:t>
            </a:r>
            <a:endParaRPr lang="cs-CZ" sz="2400" b="1" i="1" dirty="0">
              <a:solidFill>
                <a:srgbClr val="FF0000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2411760" y="1700808"/>
            <a:ext cx="2448272" cy="25922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5058</TotalTime>
  <Words>341</Words>
  <Application>Microsoft Office PowerPoint</Application>
  <PresentationFormat>Předvádění na obrazovce (4:3)</PresentationFormat>
  <Paragraphs>43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Výchozí návrh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</vt:vector>
  </TitlesOfParts>
  <Company>Povodí Vltavy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potuzak</dc:creator>
  <cp:lastModifiedBy>potuzak</cp:lastModifiedBy>
  <cp:revision>296</cp:revision>
  <dcterms:created xsi:type="dcterms:W3CDTF">2013-04-24T19:31:40Z</dcterms:created>
  <dcterms:modified xsi:type="dcterms:W3CDTF">2017-10-03T12:51:27Z</dcterms:modified>
</cp:coreProperties>
</file>