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94" r:id="rId2"/>
    <p:sldId id="456" r:id="rId3"/>
    <p:sldId id="483" r:id="rId4"/>
    <p:sldId id="484" r:id="rId5"/>
    <p:sldId id="485" r:id="rId6"/>
    <p:sldId id="486" r:id="rId7"/>
    <p:sldId id="487" r:id="rId8"/>
    <p:sldId id="488" r:id="rId9"/>
    <p:sldId id="489" r:id="rId10"/>
    <p:sldId id="492" r:id="rId11"/>
    <p:sldId id="493" r:id="rId12"/>
    <p:sldId id="490" r:id="rId13"/>
    <p:sldId id="491" r:id="rId14"/>
  </p:sldIdLst>
  <p:sldSz cx="9144000" cy="6858000" type="screen4x3"/>
  <p:notesSz cx="6784975" cy="9929813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66"/>
    <a:srgbClr val="EAEAEA"/>
    <a:srgbClr val="B2B2B2"/>
    <a:srgbClr val="5F5F5F"/>
    <a:srgbClr val="4D4D4D"/>
    <a:srgbClr val="FF6600"/>
    <a:srgbClr val="6600CC"/>
    <a:srgbClr val="CC99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27" autoAdjust="0"/>
    <p:restoredTop sz="99201" autoAdjust="0"/>
  </p:normalViewPr>
  <p:slideViewPr>
    <p:cSldViewPr>
      <p:cViewPr>
        <p:scale>
          <a:sx n="75" d="100"/>
          <a:sy n="75" d="100"/>
        </p:scale>
        <p:origin x="-1692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65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65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4BDB8-209D-41BB-BDEC-9DEC79D7E293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646"/>
            <a:ext cx="2940156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3249" y="9431646"/>
            <a:ext cx="2940156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72C58-4E14-40CD-9DDD-DD539360C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69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0156" cy="49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4819" y="1"/>
            <a:ext cx="2940156" cy="49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79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664" y="4716661"/>
            <a:ext cx="4975648" cy="446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noProof="0"/>
              <a:t>Click to edit Master text styles</a:t>
            </a:r>
          </a:p>
          <a:p>
            <a:pPr lvl="1"/>
            <a:r>
              <a:rPr lang="en-US" altLang="cs-CZ" noProof="0"/>
              <a:t>Second level</a:t>
            </a:r>
          </a:p>
          <a:p>
            <a:pPr lvl="2"/>
            <a:r>
              <a:rPr lang="en-US" altLang="cs-CZ" noProof="0"/>
              <a:t>Third level</a:t>
            </a:r>
          </a:p>
          <a:p>
            <a:pPr lvl="3"/>
            <a:r>
              <a:rPr lang="en-US" altLang="cs-CZ" noProof="0"/>
              <a:t>Fourth level</a:t>
            </a:r>
          </a:p>
          <a:p>
            <a:pPr lvl="4"/>
            <a:r>
              <a:rPr lang="en-US" altLang="cs-CZ" noProof="0"/>
              <a:t>Fifth level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3323"/>
            <a:ext cx="2940156" cy="49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4819" y="9433323"/>
            <a:ext cx="2940156" cy="49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CAA7794D-59F4-47E4-A68F-B69F9BF8A8E5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279242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A7794D-59F4-47E4-A68F-B69F9BF8A8E5}" type="slidenum">
              <a:rPr lang="en-US" altLang="cs-CZ" smtClean="0"/>
              <a:pPr>
                <a:defRPr/>
              </a:pPr>
              <a:t>7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649969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447A1C"/>
              </a:solidFill>
              <a:latin typeface="Arial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447A1C"/>
              </a:solidFill>
              <a:latin typeface="Arial"/>
            </a:endParaRPr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26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7" grpId="0" build="p" autoUpdateAnimBg="0" advAuto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3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4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72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447A1C"/>
              </a:solidFill>
              <a:latin typeface="Arial"/>
            </a:endParaRPr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447A1C"/>
              </a:solidFill>
              <a:latin typeface="Arial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44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1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96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8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958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0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03.10.2017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</a:rPr>
              <a:pPr/>
              <a:t>‹#›</a:t>
            </a:fld>
            <a:endParaRPr lang="cs-CZ">
              <a:solidFill>
                <a:srgbClr val="447A1C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616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447A1C"/>
              </a:solidFill>
              <a:latin typeface="Arial"/>
            </a:endParaRPr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447A1C"/>
              </a:solidFill>
              <a:latin typeface="Arial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08063C4-DFC3-4228-B5FB-FAF91D7300E9}" type="datetimeFigureOut">
              <a:rPr lang="cs-CZ" smtClean="0">
                <a:solidFill>
                  <a:srgbClr val="447A1C">
                    <a:shade val="50000"/>
                  </a:srgb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03.10.2017</a:t>
            </a:fld>
            <a:endParaRPr lang="cs-CZ">
              <a:solidFill>
                <a:srgbClr val="447A1C">
                  <a:shade val="50000"/>
                </a:srgbClr>
              </a:solidFill>
              <a:latin typeface="Arial"/>
            </a:endParaRPr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srgbClr val="447A1C">
                  <a:shade val="50000"/>
                </a:srgbClr>
              </a:solidFill>
              <a:latin typeface="Arial"/>
            </a:endParaRPr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0506EA6-A5F0-47CB-B942-9378C7CE951F}" type="slidenum">
              <a:rPr lang="cs-CZ" smtClean="0">
                <a:solidFill>
                  <a:srgbClr val="447A1C">
                    <a:shade val="50000"/>
                  </a:srgb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srgbClr val="447A1C">
                  <a:shade val="5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367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2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95423"/>
            <a:ext cx="2393229" cy="55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99593" y="6569884"/>
            <a:ext cx="82444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cs-CZ" altLang="en-US" sz="1100" dirty="0">
                <a:solidFill>
                  <a:srgbClr val="000066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Konference </a:t>
            </a:r>
            <a:r>
              <a:rPr lang="cs-CZ" altLang="en-US" sz="1100" dirty="0" smtClean="0">
                <a:solidFill>
                  <a:srgbClr val="000066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Vodní nádrže 2017, 3. </a:t>
            </a:r>
            <a:r>
              <a:rPr lang="cs-CZ" altLang="en-US" sz="1100" dirty="0">
                <a:solidFill>
                  <a:srgbClr val="000066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– </a:t>
            </a:r>
            <a:r>
              <a:rPr lang="cs-CZ" altLang="en-US" sz="1100" dirty="0" smtClean="0">
                <a:solidFill>
                  <a:srgbClr val="000066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4. října 2017, </a:t>
            </a:r>
            <a:r>
              <a:rPr lang="cs-CZ" altLang="en-US" sz="1100" dirty="0">
                <a:solidFill>
                  <a:srgbClr val="000066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hotel </a:t>
            </a:r>
            <a:r>
              <a:rPr lang="cs-CZ" altLang="en-US" sz="1100" dirty="0" err="1" smtClean="0">
                <a:solidFill>
                  <a:srgbClr val="000066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Holiday</a:t>
            </a:r>
            <a:r>
              <a:rPr lang="cs-CZ" altLang="en-US" sz="1100" dirty="0" smtClean="0">
                <a:solidFill>
                  <a:srgbClr val="000066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 Inn, Brno </a:t>
            </a:r>
            <a:endParaRPr lang="en-US" altLang="en-US" sz="1100" dirty="0">
              <a:solidFill>
                <a:srgbClr val="000066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1052736"/>
            <a:ext cx="8352928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cap="small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KONCENTRACE FOSFORU </a:t>
            </a:r>
            <a:endParaRPr lang="en-US" sz="4400" b="1" cap="small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4400" b="1" cap="small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NÁDRŽÍCH ORLÍK A SLAPY: </a:t>
            </a:r>
          </a:p>
          <a:p>
            <a:pPr algn="ctr">
              <a:spcBef>
                <a:spcPts val="600"/>
              </a:spcBef>
            </a:pPr>
            <a:r>
              <a:rPr lang="cs-CZ" sz="2800" b="1" cap="small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VÝSLEDEK SOCIOEKONOMICKÉHO VÝVOJE V POVODÍ </a:t>
            </a:r>
          </a:p>
          <a:p>
            <a:pPr algn="ctr"/>
            <a:r>
              <a:rPr lang="cs-CZ" sz="2800" b="1" cap="small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ZMĚNY KLIMATU</a:t>
            </a:r>
            <a:endParaRPr lang="cs-CZ" sz="11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cs-CZ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28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800" b="1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osef</a:t>
            </a:r>
            <a:r>
              <a:rPr lang="cs-CZ" sz="28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b="1" u="sng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Hejzlar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Ji</a:t>
            </a:r>
            <a:r>
              <a:rPr lang="cs-CZ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ří Jarošík, Jiří Kopáček, </a:t>
            </a:r>
            <a:r>
              <a:rPr lang="cs-CZ" sz="2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Yuliya</a:t>
            </a:r>
            <a:r>
              <a:rPr lang="cs-CZ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Vystavna</a:t>
            </a:r>
            <a:endParaRPr lang="cs-CZ" sz="28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cs-CZ" sz="1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2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Biologické centrum AV ČR, </a:t>
            </a:r>
            <a:r>
              <a:rPr lang="cs-CZ" sz="20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v.v.i</a:t>
            </a:r>
            <a:r>
              <a:rPr lang="cs-CZ" sz="20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., Hydrobiologický ústav</a:t>
            </a:r>
          </a:p>
          <a:p>
            <a:pPr algn="ctr"/>
            <a:r>
              <a:rPr lang="cs-CZ" sz="20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České Budějovice</a:t>
            </a:r>
            <a:endParaRPr lang="en-GB" sz="20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474160"/>
      </p:ext>
    </p:extLst>
  </p:cSld>
  <p:clrMapOvr>
    <a:masterClrMapping/>
  </p:clrMapOvr>
  <p:transition advTm="986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79417" cy="8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15542"/>
            <a:ext cx="6408712" cy="436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7504" y="44624"/>
            <a:ext cx="7776864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Sezónní průběhy </a:t>
            </a:r>
            <a:r>
              <a:rPr lang="cs-CZ" sz="2800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cs-CZ" sz="2800" b="1" baseline="-25000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celk</a:t>
            </a: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v nádrži Slapy - profil </a:t>
            </a:r>
            <a:r>
              <a:rPr lang="cs-CZ" sz="2800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Nebřich</a:t>
            </a:r>
            <a:endParaRPr lang="cs-CZ" sz="28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180496" y="591193"/>
            <a:ext cx="473206" cy="1822075"/>
            <a:chOff x="1998762" y="846237"/>
            <a:chExt cx="473206" cy="1822075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2205261" y="1126332"/>
              <a:ext cx="0" cy="1541980"/>
            </a:xfrm>
            <a:prstGeom prst="line">
              <a:avLst/>
            </a:prstGeom>
            <a:ln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1998762" y="846237"/>
              <a:ext cx="47320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6600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1992</a:t>
              </a:r>
              <a:endParaRPr lang="cs-CZ" sz="1100" b="1" dirty="0">
                <a:solidFill>
                  <a:srgbClr val="6600C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546204" y="598813"/>
            <a:ext cx="473206" cy="1822075"/>
            <a:chOff x="1998762" y="846237"/>
            <a:chExt cx="473206" cy="1822075"/>
          </a:xfrm>
        </p:grpSpPr>
        <p:cxnSp>
          <p:nvCxnSpPr>
            <p:cNvPr id="15" name="Straight Connector 14"/>
            <p:cNvCxnSpPr/>
            <p:nvPr/>
          </p:nvCxnSpPr>
          <p:spPr>
            <a:xfrm flipV="1">
              <a:off x="2205261" y="1126332"/>
              <a:ext cx="0" cy="1541980"/>
            </a:xfrm>
            <a:prstGeom prst="line">
              <a:avLst/>
            </a:prstGeom>
            <a:ln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998762" y="846237"/>
              <a:ext cx="47320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6600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1992</a:t>
              </a:r>
              <a:endParaRPr lang="cs-CZ" sz="1100" b="1" dirty="0">
                <a:solidFill>
                  <a:srgbClr val="6600C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527536" y="2903070"/>
            <a:ext cx="473206" cy="1678060"/>
            <a:chOff x="1998762" y="846237"/>
            <a:chExt cx="473206" cy="1822075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2205261" y="1126332"/>
              <a:ext cx="0" cy="1541980"/>
            </a:xfrm>
            <a:prstGeom prst="line">
              <a:avLst/>
            </a:prstGeom>
            <a:ln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1998762" y="846237"/>
              <a:ext cx="47320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6600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1992</a:t>
              </a:r>
              <a:endParaRPr lang="cs-CZ" sz="1100" b="1" dirty="0">
                <a:solidFill>
                  <a:srgbClr val="6600C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85058" y="2924945"/>
            <a:ext cx="473206" cy="1656184"/>
            <a:chOff x="1998762" y="846237"/>
            <a:chExt cx="473206" cy="1822075"/>
          </a:xfrm>
        </p:grpSpPr>
        <p:cxnSp>
          <p:nvCxnSpPr>
            <p:cNvPr id="21" name="Straight Connector 20"/>
            <p:cNvCxnSpPr/>
            <p:nvPr/>
          </p:nvCxnSpPr>
          <p:spPr>
            <a:xfrm flipV="1">
              <a:off x="2205261" y="1126332"/>
              <a:ext cx="0" cy="1541980"/>
            </a:xfrm>
            <a:prstGeom prst="line">
              <a:avLst/>
            </a:prstGeom>
            <a:ln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1998762" y="846237"/>
              <a:ext cx="47320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6600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1992</a:t>
              </a:r>
              <a:endParaRPr lang="cs-CZ" sz="1100" b="1" dirty="0">
                <a:solidFill>
                  <a:srgbClr val="6600C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334948" y="5157192"/>
            <a:ext cx="8403348" cy="1611586"/>
          </a:xfrm>
          <a:prstGeom prst="rect">
            <a:avLst/>
          </a:prstGeom>
          <a:solidFill>
            <a:srgbClr val="FFFF00">
              <a:alpha val="10000"/>
            </a:srgbClr>
          </a:solidFill>
        </p:spPr>
        <p:txBody>
          <a:bodyPr wrap="square" lIns="36000" tIns="36000" rIns="36000" bIns="36000">
            <a:spAutoFit/>
          </a:bodyPr>
          <a:lstStyle/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V období zima-jaro koncentrace </a:t>
            </a:r>
            <a:r>
              <a:rPr lang="cs-CZ" sz="18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P</a:t>
            </a:r>
            <a:r>
              <a:rPr lang="cs-CZ" sz="1800" b="1" baseline="-25000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celk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tlumeně odrážejí změny P v přítoku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V podzimním období je </a:t>
            </a:r>
            <a:r>
              <a:rPr lang="cs-CZ" sz="18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P</a:t>
            </a:r>
            <a:r>
              <a:rPr lang="cs-CZ" sz="1800" b="1" baseline="-25000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celk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rozptýlený bez trendu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V letním období se po roce 1991 zvyšuje meziroční variabilita </a:t>
            </a:r>
            <a:r>
              <a:rPr lang="cs-CZ" sz="18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P</a:t>
            </a:r>
            <a:r>
              <a:rPr lang="cs-CZ" sz="1800" b="1" baseline="-25000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celk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a </a:t>
            </a:r>
            <a:r>
              <a:rPr lang="cs-CZ" sz="18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P</a:t>
            </a:r>
            <a:r>
              <a:rPr lang="cs-CZ" sz="1800" b="1" baseline="-25000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celk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pozitivně koreluje s Q - důsledek vlivů: (i) oteplování/stabilnější </a:t>
            </a:r>
            <a:r>
              <a:rPr lang="cs-CZ" sz="18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statifikace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,</a:t>
            </a:r>
            <a:b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</a:t>
            </a:r>
            <a:r>
              <a:rPr lang="cs-CZ" sz="18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ii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) změna distribuce Q, (</a:t>
            </a:r>
            <a:r>
              <a:rPr lang="cs-CZ" sz="18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iii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) růst vnitřního zatížení P ze sedimentů →</a:t>
            </a:r>
            <a:r>
              <a:rPr lang="cs-CZ" sz="18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→</a:t>
            </a:r>
            <a:r>
              <a:rPr lang="cs-CZ" sz="1800" b="1" dirty="0">
                <a:solidFill>
                  <a:srgbClr val="C00000"/>
                </a:solidFill>
                <a:latin typeface="Calibri" panose="020F0502020204030204" pitchFamily="34" charset="0"/>
              </a:rPr>
              <a:t> →</a:t>
            </a:r>
            <a:endParaRPr lang="cs-CZ" sz="18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699735" y="1340768"/>
            <a:ext cx="2243166" cy="1823911"/>
            <a:chOff x="6699735" y="1340768"/>
            <a:chExt cx="2243166" cy="1823911"/>
          </a:xfrm>
        </p:grpSpPr>
        <p:sp>
          <p:nvSpPr>
            <p:cNvPr id="13" name="Rectangle 12"/>
            <p:cNvSpPr/>
            <p:nvPr/>
          </p:nvSpPr>
          <p:spPr>
            <a:xfrm>
              <a:off x="7277587" y="1340768"/>
              <a:ext cx="1665313" cy="1823911"/>
            </a:xfrm>
            <a:prstGeom prst="rect">
              <a:avLst/>
            </a:prstGeom>
            <a:noFill/>
            <a:ln w="9525">
              <a:solidFill>
                <a:srgbClr val="4D4D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6699735" y="1340768"/>
              <a:ext cx="2243166" cy="1823911"/>
              <a:chOff x="6699735" y="1340768"/>
              <a:chExt cx="2243166" cy="1823911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7277587" y="1340768"/>
                <a:ext cx="1665313" cy="2573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tIns="36000" rIns="36000" bIns="36000">
                <a:spAutoFit/>
              </a:bodyPr>
              <a:lstStyle/>
              <a:p>
                <a:r>
                  <a:rPr lang="cs-CZ" sz="1200" b="1" dirty="0" smtClean="0">
                    <a:solidFill>
                      <a:srgbClr val="000066"/>
                    </a:solidFill>
                    <a:latin typeface="Calibri" panose="020F0502020204030204" pitchFamily="34" charset="0"/>
                  </a:rPr>
                  <a:t>Léto: závislost </a:t>
                </a:r>
                <a:r>
                  <a:rPr lang="cs-CZ" sz="1200" b="1" dirty="0" err="1" smtClean="0">
                    <a:solidFill>
                      <a:srgbClr val="000066"/>
                    </a:solidFill>
                    <a:latin typeface="Calibri" panose="020F0502020204030204" pitchFamily="34" charset="0"/>
                  </a:rPr>
                  <a:t>P</a:t>
                </a:r>
                <a:r>
                  <a:rPr lang="cs-CZ" sz="1200" b="1" baseline="-25000" dirty="0" err="1" smtClean="0">
                    <a:solidFill>
                      <a:srgbClr val="000066"/>
                    </a:solidFill>
                    <a:latin typeface="Calibri" panose="020F0502020204030204" pitchFamily="34" charset="0"/>
                  </a:rPr>
                  <a:t>celk</a:t>
                </a:r>
                <a:r>
                  <a:rPr lang="cs-CZ" sz="1200" b="1" dirty="0" smtClean="0">
                    <a:solidFill>
                      <a:srgbClr val="000066"/>
                    </a:solidFill>
                    <a:latin typeface="Calibri" panose="020F0502020204030204" pitchFamily="34" charset="0"/>
                  </a:rPr>
                  <a:t> na Q</a:t>
                </a:r>
                <a:endParaRPr lang="en-GB" sz="1200" dirty="0">
                  <a:solidFill>
                    <a:srgbClr val="000066"/>
                  </a:solidFill>
                </a:endParaRPr>
              </a:p>
            </p:txBody>
          </p:sp>
          <p:pic>
            <p:nvPicPr>
              <p:cNvPr id="7174" name="Picture 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77587" y="1590449"/>
                <a:ext cx="1665314" cy="15742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4" name="Right Arrow 23"/>
              <p:cNvSpPr/>
              <p:nvPr/>
            </p:nvSpPr>
            <p:spPr>
              <a:xfrm rot="1487689">
                <a:off x="6699735" y="1921491"/>
                <a:ext cx="578308" cy="315508"/>
              </a:xfrm>
              <a:prstGeom prst="rightArrow">
                <a:avLst/>
              </a:prstGeom>
              <a:solidFill>
                <a:srgbClr val="B2B2B2"/>
              </a:solidFill>
              <a:ln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451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79417" cy="8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" y="2132856"/>
            <a:ext cx="9142234" cy="35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169476"/>
            <a:ext cx="7128792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Projevy změny klimatu v n. Slapy po roce 1990</a:t>
            </a:r>
          </a:p>
        </p:txBody>
      </p:sp>
      <p:sp>
        <p:nvSpPr>
          <p:cNvPr id="6" name="Rectangle 5"/>
          <p:cNvSpPr/>
          <p:nvPr/>
        </p:nvSpPr>
        <p:spPr>
          <a:xfrm>
            <a:off x="611560" y="1628800"/>
            <a:ext cx="2520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Růst teploty vody</a:t>
            </a:r>
            <a:endParaRPr lang="cs-CZ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39952" y="1373867"/>
            <a:ext cx="4608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Změny v rozdělení průtoků – </a:t>
            </a:r>
            <a:b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vyšší četnost nízkých i vysokých </a:t>
            </a:r>
            <a:r>
              <a:rPr lang="cs-CZ" b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cs-CZ" b="1" baseline="-250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cs-CZ" b="1" baseline="-25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51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79417" cy="8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496" y="-27384"/>
            <a:ext cx="9145016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8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Závěry</a:t>
            </a:r>
            <a:endParaRPr lang="cs-CZ" sz="4800" b="1" dirty="0">
              <a:solidFill>
                <a:srgbClr val="000066"/>
              </a:solidFill>
              <a:latin typeface="Calibri" panose="020F0502020204030204" pitchFamily="34" charset="0"/>
            </a:endParaRPr>
          </a:p>
          <a:p>
            <a:pPr marL="0" lvl="6">
              <a:spcBef>
                <a:spcPts val="1200"/>
              </a:spcBef>
            </a:pP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Koncentrace P v n. Orlík a Slapy závisejí na P</a:t>
            </a:r>
            <a:r>
              <a:rPr lang="cs-CZ" sz="2800" b="1" baseline="-25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in</a:t>
            </a: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  <a:endParaRPr lang="cs-CZ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16000" lvl="6" indent="-288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souvisejí se socio-ekonomikou v povodí a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znečištěním</a:t>
            </a:r>
            <a:endParaRPr lang="cs-CZ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16000" lvl="6" indent="-288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jsou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tlumeny díky závislosti R na P</a:t>
            </a:r>
            <a:r>
              <a:rPr lang="cs-CZ" b="1" baseline="-25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in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[t]</a:t>
            </a:r>
            <a:endParaRPr lang="cs-CZ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16000" lvl="6" indent="-288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po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r. 1991 se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zvýšenou měrou uplatňuje vnitřní zatížení nádrží P</a:t>
            </a:r>
            <a:b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       uvolňovaným ze sedimentů akumulovaných dříve</a:t>
            </a:r>
          </a:p>
          <a:p>
            <a:pPr marL="216000" lvl="6" indent="-288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změna klimatu, tj. oteplování a změny v hydrologii, zvyšuje</a:t>
            </a:r>
            <a:b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       variabilitu </a:t>
            </a:r>
            <a:r>
              <a:rPr lang="cs-CZ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cs-CZ" b="1" baseline="-25000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celk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v letním období:  snižuje </a:t>
            </a:r>
            <a:r>
              <a:rPr lang="cs-CZ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cs-CZ" b="1" baseline="-25000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celk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při nízkém Q,</a:t>
            </a:r>
            <a:b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       ale zvyšuje </a:t>
            </a:r>
            <a:r>
              <a:rPr lang="cs-CZ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cs-CZ" b="1" baseline="-25000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celk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při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vysokém Q</a:t>
            </a:r>
          </a:p>
          <a:p>
            <a:pPr marL="0" lvl="6">
              <a:spcBef>
                <a:spcPts val="1800"/>
              </a:spcBef>
            </a:pP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Studie ukázala potřebu dalšího, výrazného snížení přísunu P z povodí pro splnění limitů </a:t>
            </a:r>
            <a:r>
              <a:rPr lang="cs-CZ" sz="2800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RVS</a:t>
            </a:r>
            <a:endParaRPr lang="cs-CZ" sz="28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lvl="6">
              <a:spcBef>
                <a:spcPts val="1800"/>
              </a:spcBef>
            </a:pP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Znečištění sedimentů P se projevuje dlouhodobě i v nádržích s relativně krátkou dobou zdržení (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&lt;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&lt;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1 </a:t>
            </a:r>
            <a:r>
              <a:rPr lang="en-GB" sz="2800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rok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)</a:t>
            </a: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  </a:t>
            </a:r>
            <a:r>
              <a:rPr lang="cs-CZ"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cs-CZ"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</a:br>
            <a:endParaRPr lang="cs-CZ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lvl="6" indent="-571500"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cs-CZ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47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79417" cy="8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04019" y="2348880"/>
            <a:ext cx="51379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cs-CZ" sz="7200" b="1" i="1" dirty="0" smtClean="0">
                <a:solidFill>
                  <a:srgbClr val="FFFF00"/>
                </a:solidFill>
                <a:latin typeface="Freestyle Script" panose="030804020302050B0404" pitchFamily="66" charset="0"/>
              </a:rPr>
              <a:t>Děkuji za pozornost!</a:t>
            </a:r>
            <a:endParaRPr lang="cs-CZ" sz="7200" b="1" i="1" dirty="0">
              <a:solidFill>
                <a:srgbClr val="FFFF00"/>
              </a:solidFill>
              <a:latin typeface="Freestyle Script" panose="030804020302050B04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11959" y="0"/>
            <a:ext cx="4763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smtClean="0">
                <a:solidFill>
                  <a:srgbClr val="EAEAEA"/>
                </a:solidFill>
                <a:latin typeface="Calibri" panose="020F0502020204030204" pitchFamily="34" charset="0"/>
              </a:rPr>
              <a:t>Pohled k hrázi nádrže Slapy - podzim 2016</a:t>
            </a:r>
            <a:endParaRPr lang="en-GB" sz="2000" dirty="0">
              <a:solidFill>
                <a:srgbClr val="EAEAE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26143" y="6029028"/>
            <a:ext cx="6866137" cy="665594"/>
            <a:chOff x="320551" y="5745525"/>
            <a:chExt cx="7013130" cy="74622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551" y="5745525"/>
              <a:ext cx="2037955" cy="74622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339752" y="5745525"/>
              <a:ext cx="4993929" cy="738664"/>
            </a:xfrm>
            <a:prstGeom prst="rect">
              <a:avLst/>
            </a:prstGeom>
            <a:solidFill>
              <a:srgbClr val="FFFFFF">
                <a:alpha val="89804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sz="1400" dirty="0" err="1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Studie</a:t>
              </a:r>
              <a:r>
                <a:rPr lang="en-US" sz="1400" dirty="0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byla</a:t>
              </a:r>
              <a:r>
                <a:rPr lang="en-US" sz="1400" dirty="0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podpo</a:t>
              </a:r>
              <a:r>
                <a:rPr lang="cs-CZ" sz="1400" dirty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řena projektem Grantové agentury ČR </a:t>
              </a:r>
              <a:r>
                <a:rPr lang="cs-CZ" sz="1400" dirty="0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cs-CZ" sz="1400" dirty="0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cs-CZ" sz="1400" dirty="0" smtClean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č</a:t>
              </a:r>
              <a:r>
                <a:rPr lang="cs-CZ" sz="1400" dirty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15-04034S: Odrážejí dlouhodobá data o zooplanktonu Slapské nádrže civilizační a/nebo klimatické změny v minulých 50 letech? </a:t>
              </a:r>
              <a:endPara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27937" y="5157192"/>
            <a:ext cx="8304503" cy="738664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tátnímu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podniku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Povodí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Vltavy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poskytnutí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jakosti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vody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hydrologických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ukazatelů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zejména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pak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pracovníkům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centrálního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vodohospodářského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dispečinku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spolupráci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získávání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provozních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hydrologických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nádrže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Vltavské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kaskády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před-digitálního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období</a:t>
            </a:r>
            <a:endParaRPr lang="en-US" sz="1400" dirty="0">
              <a:solidFill>
                <a:srgbClr val="00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1" y="4077072"/>
            <a:ext cx="7992887" cy="954107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Našim kolegům z Hydrobiologického ústavu / Hydrobiologické laboratoře , kteří prováděli  téměř 6 desetiletí 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monitoring 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chemismu 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Vltav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 v n. Sl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apy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zejmén a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átorovi  výzkumu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Jaroslav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Hrbáčk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ovi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†2010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našim vědeckým předchůdcům, jimiž byli 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Pavel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Blažka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(†2016),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Zdeněk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Brandl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(†2013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  <a:r>
              <a:rPr lang="cs-CZ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Lidmila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Procházková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(†2009), Milan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Straškraba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(†2000), 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Viera</a:t>
            </a:r>
            <a:r>
              <a:rPr lang="en-US" sz="14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Straškrabová</a:t>
            </a:r>
            <a:r>
              <a:rPr lang="en-US" sz="14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400" dirty="0" smtClean="0">
              <a:solidFill>
                <a:srgbClr val="00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3481844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800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Poděkování</a:t>
            </a:r>
          </a:p>
        </p:txBody>
      </p:sp>
    </p:spTree>
    <p:extLst>
      <p:ext uri="{BB962C8B-B14F-4D97-AF65-F5344CB8AC3E}">
        <p14:creationId xmlns:p14="http://schemas.microsoft.com/office/powerpoint/2010/main" val="21164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8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79417" cy="8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6474822"/>
            <a:ext cx="8856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Přítok Malše do vodárenské nádrže Římov 6. září 2016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44624"/>
            <a:ext cx="8712968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6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Fosfor – klíčový prvek </a:t>
            </a:r>
          </a:p>
          <a:p>
            <a:pPr algn="l"/>
            <a:r>
              <a:rPr lang="cs-CZ" sz="60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cs-CZ" sz="6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pro eutrofizaci nádrží:</a:t>
            </a:r>
            <a:endParaRPr lang="cs-CZ" sz="6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lvl="6" indent="-571500">
              <a:spcBef>
                <a:spcPts val="4200"/>
              </a:spcBef>
              <a:buFont typeface="Arial" panose="020B0604020202020204" pitchFamily="34" charset="0"/>
              <a:buChar char="•"/>
            </a:pPr>
            <a: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koncentrace P – ukazatel </a:t>
            </a:r>
            <a:r>
              <a:rPr lang="cs-CZ" sz="3200" b="1" dirty="0" err="1" smtClean="0">
                <a:solidFill>
                  <a:srgbClr val="000066"/>
                </a:solidFill>
                <a:latin typeface="Calibri" panose="020F0502020204030204" pitchFamily="34" charset="0"/>
              </a:rPr>
              <a:t>trofie</a:t>
            </a:r>
            <a: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 v Rámcové</a:t>
            </a:r>
            <a:b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</a:br>
            <a: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            vodní směrnici EU (</a:t>
            </a:r>
            <a:r>
              <a:rPr lang="cs-CZ" sz="3200" b="1" dirty="0" err="1" smtClean="0">
                <a:solidFill>
                  <a:srgbClr val="000066"/>
                </a:solidFill>
                <a:latin typeface="Calibri" panose="020F0502020204030204" pitchFamily="34" charset="0"/>
              </a:rPr>
              <a:t>RVS</a:t>
            </a:r>
            <a: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)</a:t>
            </a:r>
          </a:p>
          <a:p>
            <a:pPr marL="0" lvl="6" indent="-5715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v nádrži se P zadržuje a velikost jeho retence</a:t>
            </a:r>
            <a:b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</a:br>
            <a: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            zásadně závisí na průtoku/době zdržení</a:t>
            </a:r>
          </a:p>
          <a:p>
            <a:pPr marL="0" lvl="6" indent="-5715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nicméně, průtoková závislost retence P je </a:t>
            </a:r>
            <a:b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</a:br>
            <a: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           v nádržích individuální → rozptyl a nejistota </a:t>
            </a:r>
            <a:b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</a:br>
            <a:r>
              <a:rPr lang="cs-CZ" sz="32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           pro návrhy opatření</a:t>
            </a:r>
            <a:endParaRPr lang="cs-CZ" sz="3200" b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48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88640"/>
            <a:ext cx="8712968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6000" b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Cíl studie</a:t>
            </a:r>
            <a:endParaRPr lang="cs-CZ" sz="6000" b="1" dirty="0">
              <a:solidFill>
                <a:srgbClr val="000066"/>
              </a:solidFill>
              <a:latin typeface="Calibri" panose="020F0502020204030204" pitchFamily="34" charset="0"/>
            </a:endParaRPr>
          </a:p>
          <a:p>
            <a:pPr marL="0" lvl="6">
              <a:spcBef>
                <a:spcPts val="2400"/>
              </a:spcBef>
            </a:pP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Analýza datových řad VN Slapy a Orlík 1961-2015:</a:t>
            </a:r>
          </a:p>
          <a:p>
            <a:pPr marL="0" lvl="6" indent="-5715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vývoj koncentrací P</a:t>
            </a:r>
          </a:p>
          <a:p>
            <a:pPr marL="0" lvl="6" indent="-5715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vztahy vůči zdrojům P v povodí, hydrologii, </a:t>
            </a:r>
            <a:r>
              <a:rPr lang="cs-CZ" sz="32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cs-CZ" sz="32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     klimatu …</a:t>
            </a:r>
          </a:p>
          <a:p>
            <a:pPr marL="0" lvl="6" indent="-5715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vyhodnocení retence/koloběhu P</a:t>
            </a:r>
          </a:p>
          <a:p>
            <a:pPr marL="0" lvl="6" indent="-5715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zjištění příčin nelineární odezvy koncentrace P </a:t>
            </a:r>
            <a:br>
              <a:rPr lang="cs-CZ" sz="3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     v nádržích na změny v přítoku P z povodí</a:t>
            </a:r>
          </a:p>
          <a:p>
            <a:pPr marL="0" lvl="6" indent="-571500"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cs-CZ" sz="32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79417" cy="8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75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6012160" y="73112"/>
            <a:ext cx="3013001" cy="6668256"/>
            <a:chOff x="6231885" y="17329"/>
            <a:chExt cx="3013001" cy="6668256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4868" y="63669"/>
              <a:ext cx="2990018" cy="6621916"/>
            </a:xfrm>
            <a:prstGeom prst="rect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6231885" y="17329"/>
              <a:ext cx="1148427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cs-CZ" sz="2000" b="1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Stanice odběru vzorků jakosti vody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107504" y="44624"/>
            <a:ext cx="4248472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l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Povodí nádrží Orlík a Slapy</a:t>
            </a:r>
            <a:endParaRPr lang="cs-CZ" sz="28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5508104" cy="4684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79712" y="836712"/>
            <a:ext cx="936104" cy="216024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2915816" y="2996952"/>
            <a:ext cx="3133953" cy="3741596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915816" y="116632"/>
            <a:ext cx="3133953" cy="72008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5-Point Star 12"/>
          <p:cNvSpPr/>
          <p:nvPr/>
        </p:nvSpPr>
        <p:spPr>
          <a:xfrm>
            <a:off x="8494340" y="135682"/>
            <a:ext cx="144016" cy="144016"/>
          </a:xfrm>
          <a:prstGeom prst="star5">
            <a:avLst/>
          </a:prstGeom>
          <a:solidFill>
            <a:srgbClr val="FFFFCC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20" name="5-Point Star 19"/>
          <p:cNvSpPr/>
          <p:nvPr/>
        </p:nvSpPr>
        <p:spPr>
          <a:xfrm>
            <a:off x="8301558" y="840904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21" name="5-Point Star 20"/>
          <p:cNvSpPr/>
          <p:nvPr/>
        </p:nvSpPr>
        <p:spPr>
          <a:xfrm>
            <a:off x="6707857" y="2617862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29" name="5-Point Star 28"/>
          <p:cNvSpPr/>
          <p:nvPr/>
        </p:nvSpPr>
        <p:spPr>
          <a:xfrm>
            <a:off x="8325941" y="6227787"/>
            <a:ext cx="144016" cy="144016"/>
          </a:xfrm>
          <a:prstGeom prst="star5">
            <a:avLst/>
          </a:prstGeom>
          <a:solidFill>
            <a:srgbClr val="FFFFCC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30" name="5-Point Star 29"/>
          <p:cNvSpPr/>
          <p:nvPr/>
        </p:nvSpPr>
        <p:spPr>
          <a:xfrm>
            <a:off x="8450907" y="6587827"/>
            <a:ext cx="144016" cy="144016"/>
          </a:xfrm>
          <a:prstGeom prst="star5">
            <a:avLst/>
          </a:prstGeom>
          <a:solidFill>
            <a:srgbClr val="FFFFCC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31" name="5-Point Star 30"/>
          <p:cNvSpPr/>
          <p:nvPr/>
        </p:nvSpPr>
        <p:spPr>
          <a:xfrm>
            <a:off x="6497166" y="5157192"/>
            <a:ext cx="144016" cy="144016"/>
          </a:xfrm>
          <a:prstGeom prst="star5">
            <a:avLst/>
          </a:prstGeom>
          <a:solidFill>
            <a:srgbClr val="FFFFCC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32" name="5-Point Star 31"/>
          <p:cNvSpPr/>
          <p:nvPr/>
        </p:nvSpPr>
        <p:spPr>
          <a:xfrm>
            <a:off x="6372200" y="4365104"/>
            <a:ext cx="144016" cy="144016"/>
          </a:xfrm>
          <a:prstGeom prst="star5">
            <a:avLst/>
          </a:prstGeom>
          <a:solidFill>
            <a:srgbClr val="FFFFCC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>
            <a:off x="6362675" y="4581128"/>
            <a:ext cx="144016" cy="144016"/>
          </a:xfrm>
          <a:prstGeom prst="star5">
            <a:avLst/>
          </a:prstGeom>
          <a:solidFill>
            <a:srgbClr val="FFFFCC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34" name="5-Point Star 33"/>
          <p:cNvSpPr/>
          <p:nvPr/>
        </p:nvSpPr>
        <p:spPr>
          <a:xfrm>
            <a:off x="6794723" y="2401838"/>
            <a:ext cx="144016" cy="144016"/>
          </a:xfrm>
          <a:prstGeom prst="star5">
            <a:avLst/>
          </a:prstGeom>
          <a:solidFill>
            <a:srgbClr val="FFFFCC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35" name="5-Point Star 34"/>
          <p:cNvSpPr/>
          <p:nvPr/>
        </p:nvSpPr>
        <p:spPr>
          <a:xfrm>
            <a:off x="8306891" y="1340768"/>
            <a:ext cx="144016" cy="144016"/>
          </a:xfrm>
          <a:prstGeom prst="star5">
            <a:avLst/>
          </a:prstGeom>
          <a:solidFill>
            <a:srgbClr val="FFFFCC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04248" y="2636912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Orlík-hráz</a:t>
            </a:r>
            <a:endParaRPr lang="en-GB" sz="12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64288" y="775737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Slapy-</a:t>
            </a:r>
            <a:r>
              <a:rPr lang="cs-CZ" sz="1200" b="1" dirty="0" err="1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Nebřich</a:t>
            </a:r>
            <a:endParaRPr lang="en-GB" sz="12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452320" y="55657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Slapy-odtok</a:t>
            </a:r>
            <a:endParaRPr lang="en-GB" sz="12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5-Point Star 38"/>
          <p:cNvSpPr/>
          <p:nvPr/>
        </p:nvSpPr>
        <p:spPr>
          <a:xfrm>
            <a:off x="7198196" y="2180481"/>
            <a:ext cx="144016" cy="144016"/>
          </a:xfrm>
          <a:prstGeom prst="star5">
            <a:avLst/>
          </a:prstGeom>
          <a:solidFill>
            <a:srgbClr val="FFFFCC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17828" y="1959223"/>
            <a:ext cx="1646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Vltava-Kamýk </a:t>
            </a:r>
          </a:p>
          <a:p>
            <a:pPr algn="l"/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(odtok n. Kamýk)</a:t>
            </a:r>
            <a:endParaRPr lang="en-GB" sz="12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55010" y="1988840"/>
            <a:ext cx="1646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Vltava-Solenice </a:t>
            </a:r>
          </a:p>
          <a:p>
            <a:pPr algn="l"/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(odtok n. Orlík)</a:t>
            </a:r>
            <a:endParaRPr lang="en-GB" sz="12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422977" y="6322144"/>
            <a:ext cx="1646659" cy="357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000"/>
              </a:lnSpc>
            </a:pPr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Vltava –</a:t>
            </a:r>
            <a:b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Týn n/V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965552" y="4046339"/>
            <a:ext cx="1142603" cy="357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000"/>
              </a:lnSpc>
            </a:pPr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Skalice- Varvažov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78252" y="4715078"/>
            <a:ext cx="1646659" cy="357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000"/>
              </a:lnSpc>
            </a:pPr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Lomnice-</a:t>
            </a:r>
            <a:b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Ostrovec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812360" y="5905847"/>
            <a:ext cx="1001878" cy="357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000"/>
              </a:lnSpc>
            </a:pPr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Lužnice –</a:t>
            </a:r>
            <a:b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Koloděje n/L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94458" y="5085184"/>
            <a:ext cx="1001878" cy="357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000"/>
              </a:lnSpc>
            </a:pPr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Otava-</a:t>
            </a:r>
            <a:b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200" b="1" dirty="0" err="1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Topělec</a:t>
            </a:r>
            <a:endParaRPr lang="cs-CZ" sz="1200" b="1" dirty="0" smtClean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994476" y="1422301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200" b="1" dirty="0" smtClea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Mastník-Radíč</a:t>
            </a:r>
            <a:endParaRPr lang="en-GB" sz="12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46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99" y="764704"/>
            <a:ext cx="8531165" cy="6133568"/>
          </a:xfrm>
          <a:prstGeom prst="rect">
            <a:avLst/>
          </a:prstGeom>
          <a:solidFill>
            <a:schemeClr val="bg1">
              <a:alpha val="33000"/>
            </a:schemeClr>
          </a:solidFill>
          <a:ln>
            <a:noFill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5496" y="87015"/>
            <a:ext cx="9108504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l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Vývoj koncentrace </a:t>
            </a:r>
            <a:r>
              <a:rPr lang="cs-CZ" sz="2800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cs-CZ" sz="2800" b="1" baseline="-25000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celk</a:t>
            </a: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v n. Orlík a Slapy a jejich přítocích </a:t>
            </a:r>
            <a:endParaRPr lang="cs-CZ" sz="28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878757" y="548680"/>
            <a:ext cx="3197299" cy="2664296"/>
            <a:chOff x="1878757" y="548680"/>
            <a:chExt cx="3197299" cy="2664296"/>
          </a:xfrm>
        </p:grpSpPr>
        <p:grpSp>
          <p:nvGrpSpPr>
            <p:cNvPr id="6" name="Group 5"/>
            <p:cNvGrpSpPr/>
            <p:nvPr/>
          </p:nvGrpSpPr>
          <p:grpSpPr>
            <a:xfrm>
              <a:off x="3213001" y="548680"/>
              <a:ext cx="720080" cy="574953"/>
              <a:chOff x="4139952" y="1052736"/>
              <a:chExt cx="720080" cy="574953"/>
            </a:xfrm>
            <a:solidFill>
              <a:schemeClr val="bg1">
                <a:alpha val="39000"/>
              </a:schemeClr>
            </a:solidFill>
          </p:grpSpPr>
          <p:sp>
            <p:nvSpPr>
              <p:cNvPr id="2" name="TextBox 1"/>
              <p:cNvSpPr txBox="1"/>
              <p:nvPr/>
            </p:nvSpPr>
            <p:spPr>
              <a:xfrm>
                <a:off x="4139952" y="1052736"/>
                <a:ext cx="720080" cy="4001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rgbClr val="00006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1991</a:t>
                </a:r>
                <a:endParaRPr lang="en-GB" sz="2000" b="1" dirty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5" name="Straight Arrow Connector 4"/>
              <p:cNvCxnSpPr/>
              <p:nvPr/>
            </p:nvCxnSpPr>
            <p:spPr>
              <a:xfrm>
                <a:off x="4499992" y="1395696"/>
                <a:ext cx="0" cy="231993"/>
              </a:xfrm>
              <a:prstGeom prst="straightConnector1">
                <a:avLst/>
              </a:prstGeom>
              <a:grpFill/>
              <a:ln w="25400">
                <a:solidFill>
                  <a:srgbClr val="000066">
                    <a:alpha val="76000"/>
                  </a:srgbClr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Straight Arrow Connector 17"/>
            <p:cNvCxnSpPr/>
            <p:nvPr/>
          </p:nvCxnSpPr>
          <p:spPr>
            <a:xfrm flipV="1">
              <a:off x="1878757" y="1844824"/>
              <a:ext cx="1224136" cy="1368152"/>
            </a:xfrm>
            <a:prstGeom prst="straightConnector1">
              <a:avLst/>
            </a:prstGeom>
            <a:ln w="98425">
              <a:solidFill>
                <a:srgbClr val="000066">
                  <a:alpha val="67000"/>
                </a:srgb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3678957" y="1196752"/>
              <a:ext cx="720080" cy="574953"/>
              <a:chOff x="4139952" y="1052736"/>
              <a:chExt cx="720080" cy="574953"/>
            </a:xfrm>
            <a:solidFill>
              <a:schemeClr val="bg1">
                <a:alpha val="39000"/>
              </a:schemeClr>
            </a:solidFill>
          </p:grpSpPr>
          <p:sp>
            <p:nvSpPr>
              <p:cNvPr id="22" name="TextBox 21"/>
              <p:cNvSpPr txBox="1"/>
              <p:nvPr/>
            </p:nvSpPr>
            <p:spPr>
              <a:xfrm>
                <a:off x="4139952" y="1052736"/>
                <a:ext cx="720080" cy="4001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rgbClr val="00006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1996</a:t>
                </a:r>
                <a:endParaRPr lang="en-GB" sz="2000" b="1" dirty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3" name="Straight Arrow Connector 22"/>
              <p:cNvCxnSpPr/>
              <p:nvPr/>
            </p:nvCxnSpPr>
            <p:spPr>
              <a:xfrm>
                <a:off x="4499992" y="1395696"/>
                <a:ext cx="0" cy="231993"/>
              </a:xfrm>
              <a:prstGeom prst="straightConnector1">
                <a:avLst/>
              </a:prstGeom>
              <a:grpFill/>
              <a:ln w="25400">
                <a:solidFill>
                  <a:srgbClr val="000066">
                    <a:alpha val="76000"/>
                  </a:srgbClr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/>
          </p:nvGrpSpPr>
          <p:grpSpPr>
            <a:xfrm>
              <a:off x="4355976" y="1845935"/>
              <a:ext cx="720080" cy="574953"/>
              <a:chOff x="4139952" y="1052736"/>
              <a:chExt cx="720080" cy="574953"/>
            </a:xfrm>
            <a:solidFill>
              <a:schemeClr val="bg1">
                <a:alpha val="39000"/>
              </a:schemeClr>
            </a:solidFill>
          </p:grpSpPr>
          <p:sp>
            <p:nvSpPr>
              <p:cNvPr id="25" name="TextBox 24"/>
              <p:cNvSpPr txBox="1"/>
              <p:nvPr/>
            </p:nvSpPr>
            <p:spPr>
              <a:xfrm>
                <a:off x="4139952" y="1052736"/>
                <a:ext cx="720080" cy="4001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rgbClr val="00006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2006</a:t>
                </a:r>
                <a:endParaRPr lang="en-GB" sz="2000" b="1" dirty="0">
                  <a:solidFill>
                    <a:srgbClr val="00006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6" name="Straight Arrow Connector 25"/>
              <p:cNvCxnSpPr/>
              <p:nvPr/>
            </p:nvCxnSpPr>
            <p:spPr>
              <a:xfrm>
                <a:off x="4499992" y="1395696"/>
                <a:ext cx="0" cy="231993"/>
              </a:xfrm>
              <a:prstGeom prst="straightConnector1">
                <a:avLst/>
              </a:prstGeom>
              <a:grpFill/>
              <a:ln w="25400">
                <a:solidFill>
                  <a:srgbClr val="000066">
                    <a:alpha val="76000"/>
                  </a:srgbClr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Straight Arrow Connector 26"/>
            <p:cNvCxnSpPr/>
            <p:nvPr/>
          </p:nvCxnSpPr>
          <p:spPr>
            <a:xfrm>
              <a:off x="3707904" y="1772816"/>
              <a:ext cx="936104" cy="1080120"/>
            </a:xfrm>
            <a:prstGeom prst="straightConnector1">
              <a:avLst/>
            </a:prstGeom>
            <a:ln w="98425">
              <a:solidFill>
                <a:srgbClr val="000066">
                  <a:alpha val="67000"/>
                </a:srgb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0397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10716"/>
            <a:ext cx="8352928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l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Vývoj </a:t>
            </a:r>
            <a:r>
              <a:rPr lang="cs-CZ" sz="2800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socio</a:t>
            </a: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-ekonomických ukazatelů v povodí n. Slapy</a:t>
            </a:r>
            <a:endParaRPr lang="cs-CZ" sz="28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66329"/>
            <a:ext cx="9089616" cy="373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593766" y="506289"/>
            <a:ext cx="6764942" cy="3456384"/>
            <a:chOff x="1593766" y="620688"/>
            <a:chExt cx="6764942" cy="3456384"/>
          </a:xfrm>
        </p:grpSpPr>
        <p:grpSp>
          <p:nvGrpSpPr>
            <p:cNvPr id="9" name="Group 8"/>
            <p:cNvGrpSpPr/>
            <p:nvPr/>
          </p:nvGrpSpPr>
          <p:grpSpPr>
            <a:xfrm>
              <a:off x="1593766" y="647957"/>
              <a:ext cx="677108" cy="3429115"/>
              <a:chOff x="1593766" y="647957"/>
              <a:chExt cx="677108" cy="3429115"/>
            </a:xfrm>
          </p:grpSpPr>
          <p:cxnSp>
            <p:nvCxnSpPr>
              <p:cNvPr id="5" name="Straight Connector 4"/>
              <p:cNvCxnSpPr/>
              <p:nvPr/>
            </p:nvCxnSpPr>
            <p:spPr>
              <a:xfrm flipV="1">
                <a:off x="1691680" y="980728"/>
                <a:ext cx="0" cy="3096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 flipV="1">
                <a:off x="1844080" y="980728"/>
                <a:ext cx="0" cy="3096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V="1">
                <a:off x="2171353" y="980728"/>
                <a:ext cx="0" cy="3096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 rot="16200000">
                <a:off x="1770302" y="471421"/>
                <a:ext cx="324036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cs-CZ" sz="11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1991 1996</a:t>
                </a:r>
              </a:p>
              <a:p>
                <a:endParaRPr lang="cs-CZ" sz="11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cs-CZ" sz="11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2006</a:t>
                </a:r>
                <a:endParaRPr lang="en-GB" sz="11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701838" y="620688"/>
              <a:ext cx="677108" cy="3429115"/>
              <a:chOff x="1593766" y="647957"/>
              <a:chExt cx="677108" cy="342911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 flipV="1">
                <a:off x="1691680" y="980728"/>
                <a:ext cx="0" cy="3096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1844080" y="980728"/>
                <a:ext cx="0" cy="3096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V="1">
                <a:off x="2171353" y="980728"/>
                <a:ext cx="0" cy="3096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 rot="16200000">
                <a:off x="1770302" y="471421"/>
                <a:ext cx="324036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cs-CZ" sz="11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1991 1996</a:t>
                </a:r>
              </a:p>
              <a:p>
                <a:endParaRPr lang="cs-CZ" sz="11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cs-CZ" sz="11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2006</a:t>
                </a:r>
                <a:endParaRPr lang="en-GB" sz="11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7681600" y="620688"/>
              <a:ext cx="677108" cy="3429115"/>
              <a:chOff x="1593766" y="647957"/>
              <a:chExt cx="677108" cy="3429115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1691680" y="980728"/>
                <a:ext cx="0" cy="3096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1844080" y="980728"/>
                <a:ext cx="0" cy="3096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2171353" y="980728"/>
                <a:ext cx="0" cy="3096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 rot="16200000">
                <a:off x="1770302" y="471421"/>
                <a:ext cx="324036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cs-CZ" sz="11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1991 1996</a:t>
                </a:r>
              </a:p>
              <a:p>
                <a:endParaRPr lang="cs-CZ" sz="11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cs-CZ" sz="11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2006</a:t>
                </a:r>
                <a:endParaRPr lang="en-GB" sz="11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21" name="Rectangle 20"/>
          <p:cNvSpPr/>
          <p:nvPr/>
        </p:nvSpPr>
        <p:spPr>
          <a:xfrm>
            <a:off x="163582" y="4613066"/>
            <a:ext cx="88633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2000" b="1" u="sng" dirty="0" smtClean="0">
                <a:solidFill>
                  <a:srgbClr val="000066"/>
                </a:solidFill>
                <a:latin typeface="Calibri" panose="020F0502020204030204" pitchFamily="34" charset="0"/>
              </a:rPr>
              <a:t>Korelační analýza:  </a:t>
            </a:r>
            <a:r>
              <a:rPr lang="cs-CZ" sz="2000" b="1" u="sng" dirty="0" err="1" smtClean="0">
                <a:solidFill>
                  <a:srgbClr val="000066"/>
                </a:solidFill>
                <a:latin typeface="Calibri" panose="020F0502020204030204" pitchFamily="34" charset="0"/>
              </a:rPr>
              <a:t>P</a:t>
            </a:r>
            <a:r>
              <a:rPr lang="cs-CZ" sz="2000" b="1" u="sng" baseline="-25000" dirty="0" err="1" smtClean="0">
                <a:solidFill>
                  <a:srgbClr val="000066"/>
                </a:solidFill>
                <a:latin typeface="Calibri" panose="020F0502020204030204" pitchFamily="34" charset="0"/>
              </a:rPr>
              <a:t>celk</a:t>
            </a:r>
            <a:r>
              <a:rPr lang="cs-CZ" sz="2000" b="1" u="sng" dirty="0" smtClean="0">
                <a:solidFill>
                  <a:srgbClr val="000066"/>
                </a:solidFill>
                <a:latin typeface="Calibri" panose="020F0502020204030204" pitchFamily="34" charset="0"/>
              </a:rPr>
              <a:t> v přítoku do n. Orlík  </a:t>
            </a:r>
            <a:r>
              <a:rPr lang="cs-CZ" sz="2000" b="1" i="1" u="sng" dirty="0" smtClean="0">
                <a:solidFill>
                  <a:srgbClr val="000066"/>
                </a:solidFill>
                <a:latin typeface="Calibri" panose="020F0502020204030204" pitchFamily="34" charset="0"/>
              </a:rPr>
              <a:t>vs.</a:t>
            </a:r>
            <a:r>
              <a:rPr lang="cs-CZ" sz="2000" b="1" u="sng" dirty="0" smtClean="0">
                <a:solidFill>
                  <a:srgbClr val="000066"/>
                </a:solidFill>
                <a:latin typeface="Calibri" panose="020F0502020204030204" pitchFamily="34" charset="0"/>
              </a:rPr>
              <a:t>  </a:t>
            </a:r>
            <a:r>
              <a:rPr lang="cs-CZ" sz="2000" b="1" u="sng" dirty="0" err="1">
                <a:solidFill>
                  <a:srgbClr val="000066"/>
                </a:solidFill>
                <a:latin typeface="Calibri" panose="020F0502020204030204" pitchFamily="34" charset="0"/>
              </a:rPr>
              <a:t>s</a:t>
            </a:r>
            <a:r>
              <a:rPr lang="cs-CZ" sz="2000" b="1" u="sng" dirty="0" err="1" smtClean="0">
                <a:solidFill>
                  <a:srgbClr val="000066"/>
                </a:solidFill>
                <a:latin typeface="Calibri" panose="020F0502020204030204" pitchFamily="34" charset="0"/>
              </a:rPr>
              <a:t>ocio</a:t>
            </a:r>
            <a:r>
              <a:rPr lang="cs-CZ" sz="2000" b="1" u="sng" dirty="0" smtClean="0">
                <a:solidFill>
                  <a:srgbClr val="000066"/>
                </a:solidFill>
                <a:latin typeface="Calibri" panose="020F0502020204030204" pitchFamily="34" charset="0"/>
              </a:rPr>
              <a:t>-ekonomika </a:t>
            </a:r>
            <a:endParaRPr lang="en-GB" sz="2000" u="sng" dirty="0">
              <a:solidFill>
                <a:srgbClr val="000066"/>
              </a:solidFill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460392"/>
              </p:ext>
            </p:extLst>
          </p:nvPr>
        </p:nvGraphicFramePr>
        <p:xfrm>
          <a:off x="240534" y="4984576"/>
          <a:ext cx="815168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032"/>
                <a:gridCol w="1233027"/>
                <a:gridCol w="1370031"/>
                <a:gridCol w="1370031"/>
                <a:gridCol w="1353623"/>
                <a:gridCol w="145494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/>
                        <a:t>Pcelk</a:t>
                      </a:r>
                      <a:endParaRPr lang="en-GB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Bodov</a:t>
                      </a:r>
                      <a:r>
                        <a:rPr lang="cs-CZ" baseline="0" dirty="0" smtClean="0"/>
                        <a:t>é</a:t>
                      </a:r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zdroje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P</a:t>
                      </a:r>
                      <a:endParaRPr lang="en-GB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Kanalizace</a:t>
                      </a:r>
                    </a:p>
                    <a:p>
                      <a:pPr algn="ctr"/>
                      <a:endParaRPr lang="en-GB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Organická</a:t>
                      </a:r>
                    </a:p>
                    <a:p>
                      <a:pPr algn="ctr"/>
                      <a:r>
                        <a:rPr lang="cs-CZ" dirty="0" smtClean="0"/>
                        <a:t>hnojiva</a:t>
                      </a:r>
                      <a:endParaRPr lang="en-GB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Minerální</a:t>
                      </a:r>
                      <a:br>
                        <a:rPr lang="cs-CZ" dirty="0" smtClean="0"/>
                      </a:br>
                      <a:r>
                        <a:rPr lang="cs-CZ" dirty="0" smtClean="0"/>
                        <a:t>hnojiva</a:t>
                      </a:r>
                      <a:endParaRPr lang="en-GB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Chov</a:t>
                      </a:r>
                      <a:r>
                        <a:rPr lang="cs-CZ" baseline="0" dirty="0" smtClean="0"/>
                        <a:t> ryb</a:t>
                      </a:r>
                      <a:endParaRPr lang="en-GB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000066"/>
                          </a:solidFill>
                        </a:rPr>
                        <a:t>1961-2015</a:t>
                      </a:r>
                      <a:endParaRPr lang="en-GB" dirty="0">
                        <a:solidFill>
                          <a:srgbClr val="000066"/>
                        </a:solidFill>
                      </a:endParaRPr>
                    </a:p>
                  </a:txBody>
                  <a:tcPr>
                    <a:solidFill>
                      <a:srgbClr val="FFFF0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0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0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0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0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00">
                        <a:alpha val="24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000066"/>
                          </a:solidFill>
                        </a:rPr>
                        <a:t>1961-1990</a:t>
                      </a:r>
                      <a:endParaRPr lang="en-GB" dirty="0">
                        <a:solidFill>
                          <a:srgbClr val="000066"/>
                        </a:solidFill>
                      </a:endParaRPr>
                    </a:p>
                  </a:txBody>
                  <a:tcPr>
                    <a:solidFill>
                      <a:srgbClr val="FFFFCC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>
                        <a:alpha val="4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>
                        <a:alpha val="49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000066"/>
                          </a:solidFill>
                        </a:rPr>
                        <a:t>1991-2015</a:t>
                      </a:r>
                      <a:endParaRPr lang="en-GB" dirty="0">
                        <a:solidFill>
                          <a:srgbClr val="000066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-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-</a:t>
                      </a:r>
                      <a:endParaRPr lang="en-GB" sz="20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397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4" y="1241431"/>
            <a:ext cx="8496944" cy="531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87015"/>
            <a:ext cx="6427741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l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Procesy retence P v nádržích Orlík a Slapy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142" y="1204024"/>
            <a:ext cx="576064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s-CZ" sz="20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2000" b="1" baseline="-250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</a:t>
            </a:r>
            <a:r>
              <a:rPr lang="cs-CZ" sz="14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(mg/l)</a:t>
            </a:r>
            <a:endParaRPr lang="en-GB" sz="1400" b="1" dirty="0">
              <a:solidFill>
                <a:srgbClr val="00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4378" y="871838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SLAPY</a:t>
            </a:r>
            <a:endParaRPr lang="en-GB" b="1" dirty="0">
              <a:solidFill>
                <a:srgbClr val="00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871838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ORLÍK</a:t>
            </a:r>
            <a:endParaRPr lang="en-GB" b="1" dirty="0">
              <a:solidFill>
                <a:srgbClr val="00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37664" y="1251971"/>
            <a:ext cx="396552" cy="1464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cs-CZ" sz="12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 (m)</a:t>
            </a:r>
            <a:endParaRPr lang="en-GB" sz="1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4585" y="3872834"/>
            <a:ext cx="396552" cy="1464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cs-CZ" sz="12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 (m)</a:t>
            </a:r>
            <a:endParaRPr lang="en-GB" sz="1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7848166" y="2504864"/>
            <a:ext cx="1522040" cy="14106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Hloubka, m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98334" y="6077396"/>
            <a:ext cx="1522040" cy="1599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Kilometráž Vltavy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86766" y="6509444"/>
            <a:ext cx="1522040" cy="1599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Kilometráž Vltavy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 rot="16200000">
            <a:off x="7848166" y="5306107"/>
            <a:ext cx="1522040" cy="14106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cs-CZ" sz="1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Hloubka, m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472904" y="2849230"/>
            <a:ext cx="1736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Orlík</a:t>
            </a:r>
          </a:p>
          <a:p>
            <a:pPr algn="ctr"/>
            <a:r>
              <a:rPr lang="cs-CZ" sz="2000" dirty="0" smtClean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duben 2014</a:t>
            </a:r>
            <a:endParaRPr lang="en-GB" sz="2000" dirty="0">
              <a:solidFill>
                <a:srgbClr val="5F5F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272424" y="5533270"/>
            <a:ext cx="1936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Orlík</a:t>
            </a:r>
          </a:p>
          <a:p>
            <a:pPr algn="ctr"/>
            <a:r>
              <a:rPr lang="cs-CZ" sz="2000" dirty="0" smtClean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červenec 2014</a:t>
            </a:r>
            <a:endParaRPr lang="en-GB" sz="2000" dirty="0">
              <a:solidFill>
                <a:srgbClr val="5F5F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923382" y="5204512"/>
            <a:ext cx="210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Slapy</a:t>
            </a:r>
          </a:p>
          <a:p>
            <a:pPr algn="ctr"/>
            <a:r>
              <a:rPr lang="cs-CZ" sz="2000" dirty="0" smtClean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červenec 2014</a:t>
            </a:r>
            <a:endParaRPr lang="en-GB" sz="2000" dirty="0">
              <a:solidFill>
                <a:srgbClr val="5F5F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433339" y="2476996"/>
            <a:ext cx="1525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Slapy</a:t>
            </a:r>
          </a:p>
          <a:p>
            <a:pPr algn="ctr"/>
            <a:r>
              <a:rPr lang="cs-CZ" sz="2000" dirty="0" smtClean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duben 2014</a:t>
            </a:r>
            <a:endParaRPr lang="en-GB" sz="2000" dirty="0">
              <a:solidFill>
                <a:srgbClr val="5F5F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103" name="Group 4102"/>
          <p:cNvGrpSpPr/>
          <p:nvPr/>
        </p:nvGrpSpPr>
        <p:grpSpPr>
          <a:xfrm>
            <a:off x="827584" y="1289153"/>
            <a:ext cx="7996091" cy="2246981"/>
            <a:chOff x="827584" y="1254027"/>
            <a:chExt cx="7996091" cy="2246981"/>
          </a:xfrm>
        </p:grpSpPr>
        <p:grpSp>
          <p:nvGrpSpPr>
            <p:cNvPr id="4097" name="Group 4096"/>
            <p:cNvGrpSpPr/>
            <p:nvPr/>
          </p:nvGrpSpPr>
          <p:grpSpPr>
            <a:xfrm>
              <a:off x="827584" y="1254027"/>
              <a:ext cx="7996091" cy="2246981"/>
              <a:chOff x="827584" y="1254027"/>
              <a:chExt cx="7996091" cy="2246981"/>
            </a:xfrm>
          </p:grpSpPr>
          <p:sp>
            <p:nvSpPr>
              <p:cNvPr id="24" name="Šipka: doprava 6"/>
              <p:cNvSpPr/>
              <p:nvPr/>
            </p:nvSpPr>
            <p:spPr>
              <a:xfrm flipH="1">
                <a:off x="4218184" y="2715605"/>
                <a:ext cx="559618" cy="324000"/>
              </a:xfrm>
              <a:prstGeom prst="rightArrow">
                <a:avLst/>
              </a:prstGeom>
              <a:solidFill>
                <a:srgbClr val="6600CC">
                  <a:alpha val="36078"/>
                </a:srgbClr>
              </a:solidFill>
              <a:ln w="3175">
                <a:solidFill>
                  <a:srgbClr val="00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Šipka: dolů 7"/>
              <p:cNvSpPr/>
              <p:nvPr/>
            </p:nvSpPr>
            <p:spPr>
              <a:xfrm flipH="1" flipV="1">
                <a:off x="5120311" y="3356992"/>
                <a:ext cx="119370" cy="144016"/>
              </a:xfrm>
              <a:prstGeom prst="downArrow">
                <a:avLst/>
              </a:prstGeom>
              <a:solidFill>
                <a:srgbClr val="FFC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Šipka: nahoru 9"/>
              <p:cNvSpPr/>
              <p:nvPr/>
            </p:nvSpPr>
            <p:spPr>
              <a:xfrm flipH="1" flipV="1">
                <a:off x="5239487" y="1628043"/>
                <a:ext cx="96654" cy="678767"/>
              </a:xfrm>
              <a:prstGeom prst="upArrow">
                <a:avLst/>
              </a:prstGeom>
              <a:solidFill>
                <a:srgbClr val="FFC000">
                  <a:alpha val="7800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Šipka: doprava 15"/>
              <p:cNvSpPr/>
              <p:nvPr/>
            </p:nvSpPr>
            <p:spPr>
              <a:xfrm rot="20951484" flipH="1">
                <a:off x="8200024" y="1254027"/>
                <a:ext cx="623651" cy="507618"/>
              </a:xfrm>
              <a:prstGeom prst="rightArrow">
                <a:avLst/>
              </a:prstGeom>
              <a:solidFill>
                <a:srgbClr val="6600CC">
                  <a:alpha val="44000"/>
                </a:srgbClr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Šipka: nahoru 9"/>
              <p:cNvSpPr/>
              <p:nvPr/>
            </p:nvSpPr>
            <p:spPr>
              <a:xfrm flipH="1" flipV="1">
                <a:off x="6971244" y="1545914"/>
                <a:ext cx="96654" cy="317476"/>
              </a:xfrm>
              <a:prstGeom prst="upArrow">
                <a:avLst/>
              </a:prstGeom>
              <a:solidFill>
                <a:srgbClr val="FFC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Šipka: dolů 7"/>
              <p:cNvSpPr/>
              <p:nvPr/>
            </p:nvSpPr>
            <p:spPr>
              <a:xfrm flipH="1" flipV="1">
                <a:off x="5859246" y="2817887"/>
                <a:ext cx="109726" cy="173732"/>
              </a:xfrm>
              <a:prstGeom prst="downArrow">
                <a:avLst/>
              </a:prstGeom>
              <a:solidFill>
                <a:srgbClr val="FFC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Šipka: nahoru 9"/>
              <p:cNvSpPr/>
              <p:nvPr/>
            </p:nvSpPr>
            <p:spPr>
              <a:xfrm flipH="1" flipV="1">
                <a:off x="6087750" y="1572865"/>
                <a:ext cx="96654" cy="581050"/>
              </a:xfrm>
              <a:prstGeom prst="upArrow">
                <a:avLst/>
              </a:prstGeom>
              <a:solidFill>
                <a:srgbClr val="FFC000">
                  <a:alpha val="7800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Šipka: doprava 6"/>
              <p:cNvSpPr/>
              <p:nvPr/>
            </p:nvSpPr>
            <p:spPr>
              <a:xfrm rot="20774374" flipH="1">
                <a:off x="3680208" y="1271207"/>
                <a:ext cx="559618" cy="324000"/>
              </a:xfrm>
              <a:prstGeom prst="rightArrow">
                <a:avLst/>
              </a:prstGeom>
              <a:solidFill>
                <a:srgbClr val="6600CC">
                  <a:alpha val="36078"/>
                </a:srgbClr>
              </a:solidFill>
              <a:ln w="3175">
                <a:solidFill>
                  <a:srgbClr val="00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Šipka: doprava 6"/>
              <p:cNvSpPr/>
              <p:nvPr/>
            </p:nvSpPr>
            <p:spPr>
              <a:xfrm flipH="1">
                <a:off x="827584" y="2780960"/>
                <a:ext cx="504000" cy="324000"/>
              </a:xfrm>
              <a:prstGeom prst="rightArrow">
                <a:avLst/>
              </a:prstGeom>
              <a:solidFill>
                <a:srgbClr val="6600CC">
                  <a:alpha val="36078"/>
                </a:srgbClr>
              </a:solidFill>
              <a:ln w="3175">
                <a:solidFill>
                  <a:srgbClr val="00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Šipka: nahoru 9"/>
              <p:cNvSpPr/>
              <p:nvPr/>
            </p:nvSpPr>
            <p:spPr>
              <a:xfrm flipH="1" flipV="1">
                <a:off x="2936196" y="1530609"/>
                <a:ext cx="48327" cy="380890"/>
              </a:xfrm>
              <a:prstGeom prst="upArrow">
                <a:avLst/>
              </a:prstGeom>
              <a:solidFill>
                <a:srgbClr val="FFC000"/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Šipka: nahoru 9"/>
              <p:cNvSpPr/>
              <p:nvPr/>
            </p:nvSpPr>
            <p:spPr>
              <a:xfrm flipH="1" flipV="1">
                <a:off x="1616371" y="1591153"/>
                <a:ext cx="48327" cy="380890"/>
              </a:xfrm>
              <a:prstGeom prst="upArrow">
                <a:avLst/>
              </a:prstGeom>
              <a:solidFill>
                <a:srgbClr val="FFC000"/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1" name="Šipka: dolů 7"/>
              <p:cNvSpPr/>
              <p:nvPr/>
            </p:nvSpPr>
            <p:spPr>
              <a:xfrm flipH="1" flipV="1">
                <a:off x="6856699" y="2153915"/>
                <a:ext cx="109726" cy="173732"/>
              </a:xfrm>
              <a:prstGeom prst="downArrow">
                <a:avLst/>
              </a:prstGeom>
              <a:solidFill>
                <a:srgbClr val="FFC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Šipka: dolů 7"/>
              <p:cNvSpPr/>
              <p:nvPr/>
            </p:nvSpPr>
            <p:spPr>
              <a:xfrm flipH="1" flipV="1">
                <a:off x="1508913" y="3091160"/>
                <a:ext cx="59685" cy="72008"/>
              </a:xfrm>
              <a:prstGeom prst="downArrow">
                <a:avLst/>
              </a:prstGeom>
              <a:solidFill>
                <a:srgbClr val="FFC000"/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Šipka: dolů 7"/>
              <p:cNvSpPr/>
              <p:nvPr/>
            </p:nvSpPr>
            <p:spPr>
              <a:xfrm flipH="1" flipV="1">
                <a:off x="2257373" y="2585963"/>
                <a:ext cx="54863" cy="86866"/>
              </a:xfrm>
              <a:prstGeom prst="downArrow">
                <a:avLst/>
              </a:prstGeom>
              <a:solidFill>
                <a:srgbClr val="FFC000"/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Šipka: dolů 7"/>
              <p:cNvSpPr/>
              <p:nvPr/>
            </p:nvSpPr>
            <p:spPr>
              <a:xfrm flipH="1" flipV="1">
                <a:off x="3266382" y="1883891"/>
                <a:ext cx="54863" cy="86866"/>
              </a:xfrm>
              <a:prstGeom prst="downArrow">
                <a:avLst/>
              </a:prstGeom>
              <a:solidFill>
                <a:srgbClr val="FFC000"/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101" name="TextBox 4100"/>
            <p:cNvSpPr txBox="1"/>
            <p:nvPr/>
          </p:nvSpPr>
          <p:spPr>
            <a:xfrm>
              <a:off x="3419872" y="2103239"/>
              <a:ext cx="23984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cs-CZ" b="1" dirty="0" smtClean="0">
                  <a:solidFill>
                    <a:srgbClr val="FF66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cirkulace</a:t>
              </a:r>
              <a:endParaRPr lang="en-GB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102" name="Group 4101"/>
          <p:cNvGrpSpPr/>
          <p:nvPr/>
        </p:nvGrpSpPr>
        <p:grpSpPr>
          <a:xfrm>
            <a:off x="757699" y="3756406"/>
            <a:ext cx="8145834" cy="2350461"/>
            <a:chOff x="757699" y="3721280"/>
            <a:chExt cx="8145834" cy="2350461"/>
          </a:xfrm>
        </p:grpSpPr>
        <p:grpSp>
          <p:nvGrpSpPr>
            <p:cNvPr id="4100" name="Group 4099"/>
            <p:cNvGrpSpPr/>
            <p:nvPr/>
          </p:nvGrpSpPr>
          <p:grpSpPr>
            <a:xfrm>
              <a:off x="757699" y="3721280"/>
              <a:ext cx="8145834" cy="2350461"/>
              <a:chOff x="757699" y="3721280"/>
              <a:chExt cx="8145834" cy="2350461"/>
            </a:xfrm>
          </p:grpSpPr>
          <p:sp>
            <p:nvSpPr>
              <p:cNvPr id="46" name="Šipka: zahnutá doleva 12"/>
              <p:cNvSpPr/>
              <p:nvPr/>
            </p:nvSpPr>
            <p:spPr>
              <a:xfrm rot="10800000" flipH="1">
                <a:off x="6512390" y="4455986"/>
                <a:ext cx="189727" cy="565439"/>
              </a:xfrm>
              <a:prstGeom prst="curvedLeftArrow">
                <a:avLst/>
              </a:prstGeom>
              <a:solidFill>
                <a:srgbClr val="FFC000">
                  <a:alpha val="6300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Šipka: zahnutá doleva 12"/>
              <p:cNvSpPr/>
              <p:nvPr/>
            </p:nvSpPr>
            <p:spPr>
              <a:xfrm rot="10800000" flipH="1">
                <a:off x="1928270" y="5036882"/>
                <a:ext cx="196388" cy="467424"/>
              </a:xfrm>
              <a:prstGeom prst="curvedLeftArrow">
                <a:avLst/>
              </a:prstGeom>
              <a:solidFill>
                <a:srgbClr val="FFC000">
                  <a:alpha val="6300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Šipka: zahnutá doleva 12"/>
              <p:cNvSpPr/>
              <p:nvPr/>
            </p:nvSpPr>
            <p:spPr>
              <a:xfrm rot="10800000" flipH="1">
                <a:off x="5536286" y="4728936"/>
                <a:ext cx="237844" cy="693942"/>
              </a:xfrm>
              <a:prstGeom prst="curvedLeftArrow">
                <a:avLst/>
              </a:prstGeom>
              <a:solidFill>
                <a:srgbClr val="FFC000">
                  <a:alpha val="6300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Šipka: zahnutá doleva 12"/>
              <p:cNvSpPr/>
              <p:nvPr/>
            </p:nvSpPr>
            <p:spPr>
              <a:xfrm rot="10800000" flipH="1">
                <a:off x="2664212" y="4517643"/>
                <a:ext cx="143247" cy="401389"/>
              </a:xfrm>
              <a:prstGeom prst="curvedLeftArrow">
                <a:avLst/>
              </a:prstGeom>
              <a:solidFill>
                <a:srgbClr val="FFC000">
                  <a:alpha val="6300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099" name="Group 4098"/>
              <p:cNvGrpSpPr/>
              <p:nvPr/>
            </p:nvGrpSpPr>
            <p:grpSpPr>
              <a:xfrm>
                <a:off x="757699" y="3721280"/>
                <a:ext cx="8145834" cy="2350461"/>
                <a:chOff x="757699" y="3721280"/>
                <a:chExt cx="8145834" cy="2350461"/>
              </a:xfrm>
            </p:grpSpPr>
            <p:sp>
              <p:nvSpPr>
                <p:cNvPr id="34" name="Šipka: doprava 6"/>
                <p:cNvSpPr/>
                <p:nvPr/>
              </p:nvSpPr>
              <p:spPr>
                <a:xfrm flipH="1">
                  <a:off x="4223608" y="5310485"/>
                  <a:ext cx="559618" cy="395114"/>
                </a:xfrm>
                <a:prstGeom prst="rightArrow">
                  <a:avLst/>
                </a:prstGeom>
                <a:solidFill>
                  <a:srgbClr val="6600CC">
                    <a:alpha val="36078"/>
                  </a:srgbClr>
                </a:solidFill>
                <a:ln w="3175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" name="Šipka: doprava 6"/>
                <p:cNvSpPr/>
                <p:nvPr/>
              </p:nvSpPr>
              <p:spPr>
                <a:xfrm rot="20774374" flipH="1">
                  <a:off x="3643689" y="3941449"/>
                  <a:ext cx="559618" cy="361273"/>
                </a:xfrm>
                <a:prstGeom prst="rightArrow">
                  <a:avLst/>
                </a:prstGeom>
                <a:solidFill>
                  <a:srgbClr val="6600CC">
                    <a:alpha val="35000"/>
                  </a:srgbClr>
                </a:solidFill>
                <a:ln w="3175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Šipka: doprava 6"/>
                <p:cNvSpPr/>
                <p:nvPr/>
              </p:nvSpPr>
              <p:spPr>
                <a:xfrm flipH="1">
                  <a:off x="757699" y="5422878"/>
                  <a:ext cx="559618" cy="293411"/>
                </a:xfrm>
                <a:prstGeom prst="rightArrow">
                  <a:avLst/>
                </a:prstGeom>
                <a:solidFill>
                  <a:srgbClr val="6600CC">
                    <a:alpha val="36078"/>
                  </a:srgbClr>
                </a:solidFill>
                <a:ln w="3175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Šipka: nahoru 9"/>
                <p:cNvSpPr/>
                <p:nvPr/>
              </p:nvSpPr>
              <p:spPr>
                <a:xfrm flipH="1" flipV="1">
                  <a:off x="4836095" y="4265042"/>
                  <a:ext cx="513700" cy="678767"/>
                </a:xfrm>
                <a:prstGeom prst="upArrow">
                  <a:avLst/>
                </a:prstGeom>
                <a:solidFill>
                  <a:srgbClr val="FFC000">
                    <a:alpha val="74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" name="Šipka: nahoru 9"/>
                <p:cNvSpPr/>
                <p:nvPr/>
              </p:nvSpPr>
              <p:spPr>
                <a:xfrm flipH="1" flipV="1">
                  <a:off x="5691298" y="4297689"/>
                  <a:ext cx="500616" cy="543814"/>
                </a:xfrm>
                <a:prstGeom prst="upArrow">
                  <a:avLst/>
                </a:prstGeom>
                <a:solidFill>
                  <a:srgbClr val="FFC000">
                    <a:alpha val="67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" name="Šipka: nahoru 9"/>
                <p:cNvSpPr/>
                <p:nvPr/>
              </p:nvSpPr>
              <p:spPr>
                <a:xfrm flipH="1" flipV="1">
                  <a:off x="6819449" y="4286493"/>
                  <a:ext cx="346962" cy="338986"/>
                </a:xfrm>
                <a:prstGeom prst="upArrow">
                  <a:avLst/>
                </a:prstGeom>
                <a:solidFill>
                  <a:srgbClr val="FFC000">
                    <a:alpha val="67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Šipka: zahnutá doprava 10"/>
                <p:cNvSpPr/>
                <p:nvPr/>
              </p:nvSpPr>
              <p:spPr>
                <a:xfrm>
                  <a:off x="6272424" y="4490891"/>
                  <a:ext cx="212442" cy="565439"/>
                </a:xfrm>
                <a:prstGeom prst="curvedRightArrow">
                  <a:avLst/>
                </a:prstGeom>
                <a:solidFill>
                  <a:srgbClr val="FFC000">
                    <a:alpha val="63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Šipka: nahoru 9"/>
                <p:cNvSpPr/>
                <p:nvPr/>
              </p:nvSpPr>
              <p:spPr>
                <a:xfrm flipH="1" flipV="1">
                  <a:off x="1477779" y="4386274"/>
                  <a:ext cx="360040" cy="511522"/>
                </a:xfrm>
                <a:prstGeom prst="upArrow">
                  <a:avLst/>
                </a:prstGeom>
                <a:solidFill>
                  <a:srgbClr val="FFC000">
                    <a:alpha val="74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" name="Šipka: zahnutá doprava 10"/>
                <p:cNvSpPr/>
                <p:nvPr/>
              </p:nvSpPr>
              <p:spPr>
                <a:xfrm>
                  <a:off x="1679878" y="5065736"/>
                  <a:ext cx="219901" cy="467424"/>
                </a:xfrm>
                <a:prstGeom prst="curvedRightArrow">
                  <a:avLst/>
                </a:prstGeom>
                <a:solidFill>
                  <a:srgbClr val="FFC000">
                    <a:alpha val="63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Šipka: nahoru 9"/>
                <p:cNvSpPr/>
                <p:nvPr/>
              </p:nvSpPr>
              <p:spPr>
                <a:xfrm flipH="1" flipV="1">
                  <a:off x="2070784" y="4353941"/>
                  <a:ext cx="364976" cy="441876"/>
                </a:xfrm>
                <a:prstGeom prst="upArrow">
                  <a:avLst/>
                </a:prstGeom>
                <a:solidFill>
                  <a:srgbClr val="FFC000">
                    <a:alpha val="74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Šipka: nahoru 9"/>
                <p:cNvSpPr/>
                <p:nvPr/>
              </p:nvSpPr>
              <p:spPr>
                <a:xfrm flipH="1" flipV="1">
                  <a:off x="2807459" y="4270397"/>
                  <a:ext cx="364976" cy="371638"/>
                </a:xfrm>
                <a:prstGeom prst="upArrow">
                  <a:avLst/>
                </a:prstGeom>
                <a:solidFill>
                  <a:srgbClr val="FFC000">
                    <a:alpha val="74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" name="Šipka: dolů 7"/>
                <p:cNvSpPr/>
                <p:nvPr/>
              </p:nvSpPr>
              <p:spPr>
                <a:xfrm flipH="1" flipV="1">
                  <a:off x="5235461" y="5927725"/>
                  <a:ext cx="119370" cy="144016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Šipka: dolů 7"/>
                <p:cNvSpPr/>
                <p:nvPr/>
              </p:nvSpPr>
              <p:spPr>
                <a:xfrm flipH="1" flipV="1">
                  <a:off x="5974396" y="5388620"/>
                  <a:ext cx="109726" cy="173732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" name="Šipka: dolů 7"/>
                <p:cNvSpPr/>
                <p:nvPr/>
              </p:nvSpPr>
              <p:spPr>
                <a:xfrm flipH="1" flipV="1">
                  <a:off x="7025720" y="4724648"/>
                  <a:ext cx="109726" cy="173732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8" name="Šipka: zahnutá doprava 10"/>
                <p:cNvSpPr/>
                <p:nvPr/>
              </p:nvSpPr>
              <p:spPr>
                <a:xfrm>
                  <a:off x="5235461" y="4771774"/>
                  <a:ext cx="266320" cy="693942"/>
                </a:xfrm>
                <a:prstGeom prst="curvedRightArrow">
                  <a:avLst/>
                </a:prstGeom>
                <a:solidFill>
                  <a:srgbClr val="FFC000">
                    <a:alpha val="63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Šipka: zahnutá doprava 10"/>
                <p:cNvSpPr/>
                <p:nvPr/>
              </p:nvSpPr>
              <p:spPr>
                <a:xfrm>
                  <a:off x="2483033" y="4542421"/>
                  <a:ext cx="160398" cy="401389"/>
                </a:xfrm>
                <a:prstGeom prst="curvedRightArrow">
                  <a:avLst/>
                </a:prstGeom>
                <a:solidFill>
                  <a:srgbClr val="FFC000">
                    <a:alpha val="63000"/>
                  </a:srgbClr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Šipka: doprava 15"/>
                <p:cNvSpPr/>
                <p:nvPr/>
              </p:nvSpPr>
              <p:spPr>
                <a:xfrm rot="20467848" flipH="1">
                  <a:off x="8173174" y="3721280"/>
                  <a:ext cx="730359" cy="643860"/>
                </a:xfrm>
                <a:prstGeom prst="rightArrow">
                  <a:avLst/>
                </a:prstGeom>
                <a:solidFill>
                  <a:srgbClr val="6600CC">
                    <a:alpha val="36000"/>
                  </a:srgbClr>
                </a:solidFill>
                <a:ln w="9525">
                  <a:solidFill>
                    <a:srgbClr val="000000">
                      <a:alpha val="65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3" name="Šipka: dolů 7"/>
                <p:cNvSpPr/>
                <p:nvPr/>
              </p:nvSpPr>
              <p:spPr>
                <a:xfrm flipH="1" flipV="1">
                  <a:off x="1644711" y="5578042"/>
                  <a:ext cx="119370" cy="144016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4" name="Šipka: dolů 7"/>
                <p:cNvSpPr/>
                <p:nvPr/>
              </p:nvSpPr>
              <p:spPr>
                <a:xfrm flipH="1" flipV="1">
                  <a:off x="2383646" y="5075907"/>
                  <a:ext cx="99387" cy="136762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5" name="Šipka: dolů 7"/>
                <p:cNvSpPr/>
                <p:nvPr/>
              </p:nvSpPr>
              <p:spPr>
                <a:xfrm flipH="1" flipV="1">
                  <a:off x="3292887" y="4386273"/>
                  <a:ext cx="109726" cy="162423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81" name="TextBox 80"/>
            <p:cNvSpPr txBox="1"/>
            <p:nvPr/>
          </p:nvSpPr>
          <p:spPr>
            <a:xfrm>
              <a:off x="2827608" y="4729435"/>
              <a:ext cx="3194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cs-CZ" b="1" dirty="0">
                  <a:solidFill>
                    <a:srgbClr val="FF66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b="1" dirty="0" smtClean="0">
                  <a:solidFill>
                    <a:srgbClr val="FF66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stratifikace</a:t>
              </a:r>
              <a:endParaRPr lang="en-GB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00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79417" cy="8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1325594" y="6707460"/>
            <a:ext cx="4470542" cy="159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lang="cs-CZ" sz="16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600" b="1" dirty="0" err="1" smtClean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</a:t>
            </a:r>
            <a:r>
              <a:rPr lang="en-US" sz="1600" b="1" dirty="0" smtClean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Povod</a:t>
            </a:r>
            <a:r>
              <a:rPr lang="cs-CZ" sz="1600" b="1" dirty="0" smtClean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 Vltavy, státní podnik</a:t>
            </a:r>
            <a:endParaRPr lang="en-GB" sz="1600" b="1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97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7056896" cy="421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79417" cy="8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3792" y="48915"/>
            <a:ext cx="7632848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Vývoj retence P v nádržích Orlík a Slapy 1961-2015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67555" y="954479"/>
            <a:ext cx="1938345" cy="2042473"/>
          </a:xfrm>
          <a:prstGeom prst="rect">
            <a:avLst/>
          </a:prstGeom>
          <a:noFill/>
          <a:ln w="6350">
            <a:solidFill>
              <a:srgbClr val="000066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l"/>
            <a:r>
              <a:rPr lang="cs-CZ" sz="1800" b="1" u="sng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Retence:</a:t>
            </a:r>
          </a:p>
          <a:p>
            <a:pPr algn="l">
              <a:spcBef>
                <a:spcPts val="600"/>
              </a:spcBef>
            </a:pP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 = (P</a:t>
            </a:r>
            <a:r>
              <a:rPr lang="cs-CZ" sz="1800" b="1" baseline="-250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</a:t>
            </a:r>
            <a:r>
              <a:rPr lang="cs-CZ" sz="1800" b="1" baseline="-250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)/P</a:t>
            </a:r>
            <a:r>
              <a:rPr lang="cs-CZ" sz="1800" b="1" baseline="-250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</a:p>
          <a:p>
            <a:pPr algn="l"/>
            <a:r>
              <a:rPr lang="cs-CZ" sz="1800" b="1" baseline="-250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baseline="-250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18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1800" b="1" baseline="-250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/(</a:t>
            </a:r>
            <a:r>
              <a:rPr lang="cs-CZ" sz="18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1800" b="1" baseline="-250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18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+q</a:t>
            </a:r>
            <a:r>
              <a:rPr lang="cs-CZ" sz="1800" b="1" baseline="-250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l">
              <a:spcBef>
                <a:spcPts val="600"/>
              </a:spcBef>
            </a:pP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1800" b="1" baseline="-250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1800" b="1" baseline="-250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18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cs-CZ" sz="1800" b="1" baseline="-250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×(P</a:t>
            </a:r>
            <a:r>
              <a:rPr lang="cs-CZ" sz="1800" b="1" baseline="-250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cs-CZ" sz="1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1800" b="1" baseline="-250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cs-CZ" sz="18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)/P</a:t>
            </a:r>
            <a:r>
              <a:rPr lang="cs-CZ" sz="1800" b="1" baseline="-25000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  <a:p>
            <a:pPr algn="l">
              <a:spcBef>
                <a:spcPts val="600"/>
              </a:spcBef>
            </a:pPr>
            <a:r>
              <a:rPr lang="cs-CZ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cs-CZ" sz="12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1200" b="1" baseline="-250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cs-CZ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m/rok</a:t>
            </a:r>
            <a:r>
              <a:rPr lang="en-GB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– </a:t>
            </a:r>
            <a:r>
              <a:rPr lang="en-GB" sz="12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sed.rychlost</a:t>
            </a:r>
            <a:r>
              <a:rPr lang="en-GB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</a:t>
            </a:r>
          </a:p>
          <a:p>
            <a:pPr algn="l">
              <a:spcBef>
                <a:spcPts val="600"/>
              </a:spcBef>
            </a:pPr>
            <a:r>
              <a:rPr lang="cs-CZ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GB" sz="12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GB" sz="1200" b="1" baseline="-25000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cs-CZ" sz="12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m/rok</a:t>
            </a:r>
            <a:r>
              <a:rPr lang="en-GB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– hydraulic</a:t>
            </a:r>
            <a:r>
              <a:rPr lang="cs-CZ" sz="1200" b="1" dirty="0" err="1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</a:t>
            </a:r>
            <a:r>
              <a:rPr lang="cs-CZ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200" b="1" dirty="0" smtClean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zatížení hladiny</a:t>
            </a:r>
            <a:endParaRPr lang="en-GB" sz="1200" b="1" dirty="0">
              <a:solidFill>
                <a:srgbClr val="00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59632" y="519063"/>
            <a:ext cx="1214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Retence</a:t>
            </a:r>
            <a:endParaRPr lang="cs-CZ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01821" y="548680"/>
            <a:ext cx="3234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Sedimentační rychlost P</a:t>
            </a:r>
            <a:endParaRPr lang="cs-CZ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998762" y="846237"/>
            <a:ext cx="473206" cy="1358627"/>
            <a:chOff x="1998762" y="846237"/>
            <a:chExt cx="473206" cy="1358627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2205261" y="1133952"/>
              <a:ext cx="0" cy="1070912"/>
            </a:xfrm>
            <a:prstGeom prst="line">
              <a:avLst/>
            </a:prstGeom>
            <a:ln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1998762" y="846237"/>
              <a:ext cx="47320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6600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1991</a:t>
              </a:r>
              <a:endParaRPr lang="cs-CZ" sz="1100" b="1" dirty="0">
                <a:solidFill>
                  <a:srgbClr val="6600C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558004" y="1134269"/>
            <a:ext cx="473206" cy="1358627"/>
            <a:chOff x="1998762" y="846237"/>
            <a:chExt cx="473206" cy="1358627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2205261" y="1133952"/>
              <a:ext cx="0" cy="1070912"/>
            </a:xfrm>
            <a:prstGeom prst="line">
              <a:avLst/>
            </a:prstGeom>
            <a:ln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1998762" y="846237"/>
              <a:ext cx="47320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cs-CZ" sz="1100" b="1" dirty="0" smtClean="0">
                  <a:solidFill>
                    <a:srgbClr val="6600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1991</a:t>
              </a:r>
              <a:endParaRPr lang="cs-CZ" sz="1100" b="1" dirty="0">
                <a:solidFill>
                  <a:srgbClr val="6600C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323528" y="5124846"/>
            <a:ext cx="8640960" cy="1688530"/>
          </a:xfrm>
          <a:prstGeom prst="rect">
            <a:avLst/>
          </a:prstGeom>
          <a:solidFill>
            <a:srgbClr val="FFFF00">
              <a:alpha val="10000"/>
            </a:srgbClr>
          </a:solidFill>
        </p:spPr>
        <p:txBody>
          <a:bodyPr wrap="square" lIns="36000" tIns="36000" rIns="36000" bIns="36000">
            <a:spAutoFit/>
          </a:bodyPr>
          <a:lstStyle/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Retence R v nádržích Orlík a Slapy závisí na době zdržení vody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Sedimentační rychlost </a:t>
            </a:r>
            <a:r>
              <a:rPr lang="cs-CZ" sz="18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v</a:t>
            </a:r>
            <a:r>
              <a:rPr lang="cs-CZ" sz="1800" b="1" baseline="-25000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P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je v obou nádrží obdobná → doklad stejných procesů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Sedimentační </a:t>
            </a:r>
            <a:r>
              <a:rPr lang="cs-CZ" sz="1800" b="1" dirty="0">
                <a:solidFill>
                  <a:srgbClr val="C00000"/>
                </a:solidFill>
                <a:latin typeface="Calibri" panose="020F0502020204030204" pitchFamily="34" charset="0"/>
              </a:rPr>
              <a:t>rychlost </a:t>
            </a:r>
            <a:r>
              <a:rPr lang="cs-CZ" sz="18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v</a:t>
            </a:r>
            <a:r>
              <a:rPr lang="cs-CZ" sz="1800" b="1" baseline="-25000" dirty="0" err="1">
                <a:solidFill>
                  <a:srgbClr val="C00000"/>
                </a:solidFill>
                <a:latin typeface="Calibri" panose="020F0502020204030204" pitchFamily="34" charset="0"/>
              </a:rPr>
              <a:t>P</a:t>
            </a:r>
            <a:r>
              <a:rPr lang="cs-CZ" sz="1800" b="1" baseline="-250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závisí na absolutním přísunu P a vztah se změnil po roce 1991!</a:t>
            </a:r>
            <a:endParaRPr lang="cs-CZ" sz="1800" dirty="0">
              <a:solidFill>
                <a:srgbClr val="C00000"/>
              </a:solidFill>
            </a:endParaRP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Odezva koncentrace P v nádržích na změny P v přítoku je tedy tlumena – a uplatňuje se vnitřní zatížení P uvolňováním ze sedimentů!</a:t>
            </a:r>
          </a:p>
        </p:txBody>
      </p:sp>
    </p:spTree>
    <p:extLst>
      <p:ext uri="{BB962C8B-B14F-4D97-AF65-F5344CB8AC3E}">
        <p14:creationId xmlns:p14="http://schemas.microsoft.com/office/powerpoint/2010/main" val="190397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5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2"/>
            <a:ext cx="879417" cy="8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16632"/>
            <a:ext cx="8100392" cy="95410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Rozbor sezónní variability </a:t>
            </a:r>
            <a:r>
              <a:rPr lang="cs-CZ" sz="2800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cs-CZ" sz="2800" b="1" baseline="-25000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celk</a:t>
            </a: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v nádrži Slapy – </a:t>
            </a:r>
            <a:b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cs-CZ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profil </a:t>
            </a:r>
            <a:r>
              <a:rPr lang="cs-CZ" sz="2800" b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Nebřich</a:t>
            </a:r>
            <a:endParaRPr lang="cs-CZ" sz="28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97382"/>
            <a:ext cx="8524940" cy="4667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5574622" y="4982040"/>
            <a:ext cx="648072" cy="9001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392878" y="1556792"/>
            <a:ext cx="576064" cy="288032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968942" y="1340768"/>
            <a:ext cx="316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b="1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maxima – cirkulace zima/jaro </a:t>
            </a:r>
            <a:endParaRPr lang="cs-CZ" sz="1800" b="1" dirty="0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22694" y="4954746"/>
            <a:ext cx="316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b="1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minima – stratifikace v létě</a:t>
            </a:r>
            <a:endParaRPr lang="cs-CZ" sz="1800" b="1" dirty="0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47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Vlastní 7">
      <a:dk1>
        <a:srgbClr val="447A1C"/>
      </a:dk1>
      <a:lt1>
        <a:sysClr val="window" lastClr="FFFFFF"/>
      </a:lt1>
      <a:dk2>
        <a:srgbClr val="447A1C"/>
      </a:dk2>
      <a:lt2>
        <a:srgbClr val="447A1C"/>
      </a:lt2>
      <a:accent1>
        <a:srgbClr val="88D64F"/>
      </a:accent1>
      <a:accent2>
        <a:srgbClr val="C0504D"/>
      </a:accent2>
      <a:accent3>
        <a:srgbClr val="447A1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7911</TotalTime>
  <Words>660</Words>
  <Application>Microsoft Office PowerPoint</Application>
  <PresentationFormat>On-screen Show (4:3)</PresentationFormat>
  <Paragraphs>144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Technický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Ceske Budejovice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Jiri Peterka</dc:creator>
  <cp:lastModifiedBy>JH</cp:lastModifiedBy>
  <cp:revision>473</cp:revision>
  <cp:lastPrinted>2017-10-02T21:33:03Z</cp:lastPrinted>
  <dcterms:created xsi:type="dcterms:W3CDTF">2007-09-05T14:04:11Z</dcterms:created>
  <dcterms:modified xsi:type="dcterms:W3CDTF">2017-10-03T08:31:21Z</dcterms:modified>
</cp:coreProperties>
</file>