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83" r:id="rId3"/>
    <p:sldId id="415" r:id="rId4"/>
    <p:sldId id="414" r:id="rId5"/>
    <p:sldId id="416" r:id="rId6"/>
    <p:sldId id="417" r:id="rId7"/>
    <p:sldId id="413" r:id="rId8"/>
    <p:sldId id="418" r:id="rId9"/>
    <p:sldId id="420" r:id="rId10"/>
    <p:sldId id="419" r:id="rId11"/>
    <p:sldId id="421" r:id="rId12"/>
    <p:sldId id="422" r:id="rId13"/>
    <p:sldId id="423" r:id="rId14"/>
    <p:sldId id="424" r:id="rId15"/>
    <p:sldId id="425" r:id="rId16"/>
    <p:sldId id="385" r:id="rId17"/>
  </p:sldIdLst>
  <p:sldSz cx="10688638" cy="7562850"/>
  <p:notesSz cx="7099300" cy="10236200"/>
  <p:defaultTextStyle>
    <a:defPPr>
      <a:defRPr lang="en-US"/>
    </a:defPPr>
    <a:lvl1pPr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1pPr>
    <a:lvl2pPr marL="496888" indent="-39688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95363" indent="-80963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492250" indent="-120650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990725" indent="-161925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DCFF"/>
    <a:srgbClr val="219CD3"/>
    <a:srgbClr val="FF9900"/>
    <a:srgbClr val="231F20"/>
    <a:srgbClr val="005C95"/>
    <a:srgbClr val="013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97" autoAdjust="0"/>
    <p:restoredTop sz="99889" autoAdjust="0"/>
  </p:normalViewPr>
  <p:slideViewPr>
    <p:cSldViewPr snapToGrid="0" snapToObjects="1">
      <p:cViewPr varScale="1">
        <p:scale>
          <a:sx n="84" d="100"/>
          <a:sy n="84" d="100"/>
        </p:scale>
        <p:origin x="-1050" y="-72"/>
      </p:cViewPr>
      <p:guideLst>
        <p:guide orient="horz" pos="4653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7"/>
            <a:ext cx="9085342" cy="1621111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50806A-3545-4A29-B58A-448A0C92F7CD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3A8DE-AC2F-470C-AD13-5439F4FD224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04476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29CAA8-16A6-4080-B3AE-6072D523D3F8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D894A-EFD3-4462-8715-CE9EA2C692A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66220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95034" y="302866"/>
            <a:ext cx="2605356" cy="6452932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968" y="302866"/>
            <a:ext cx="7637923" cy="6452932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E3C415-FEC5-4F51-9930-80747E35E85C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19EE4-25E4-4CF3-AEC0-55E074FEA0D4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70126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31D559-995A-42EC-92AE-849AB4D5FD0B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0F9C4-DC13-4A53-A0A0-30062CB00E5C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61487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7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5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2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0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8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205182-C218-4C6D-B543-57669D60C72E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E52D-979C-466C-A6B8-490F7DF39812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32703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8968" y="1764667"/>
            <a:ext cx="5121639" cy="499113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8751" y="1764667"/>
            <a:ext cx="5121639" cy="499113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2624E6-7BCC-436D-8AC8-2E01660A23EF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94348-4917-4523-99C5-A072AC0941C3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888599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7" cy="70551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7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B5379B-1895-4133-AA9B-1EF74EEFC254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35FE2-66CA-471E-8DB0-22D8A791ABE4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3574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58C92C-F338-44B6-BBFD-62AE4D32F008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B4F02-1D81-43A0-BC70-521D5CA1F38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05722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6DAB7-947A-4294-97A9-47B478235A31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1E0CE-6E42-455A-A466-895CC7273FCE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94290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1113"/>
            <a:ext cx="3516489" cy="128148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1" y="301115"/>
            <a:ext cx="5975245" cy="645468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2" y="1582598"/>
            <a:ext cx="3516489" cy="5173200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EB6673-1CD4-466D-B125-5350AC64DCB8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D09A3-CC1F-4544-9917-6541FEFAA613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49516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7" y="5293995"/>
            <a:ext cx="6413183" cy="62498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7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497754" indent="0">
              <a:buNone/>
              <a:defRPr sz="3000"/>
            </a:lvl2pPr>
            <a:lvl3pPr marL="995507" indent="0">
              <a:buNone/>
              <a:defRPr sz="2600"/>
            </a:lvl3pPr>
            <a:lvl4pPr marL="1493261" indent="0">
              <a:buNone/>
              <a:defRPr sz="2200"/>
            </a:lvl4pPr>
            <a:lvl5pPr marL="1991015" indent="0">
              <a:buNone/>
              <a:defRPr sz="2200"/>
            </a:lvl5pPr>
            <a:lvl6pPr marL="2488768" indent="0">
              <a:buNone/>
              <a:defRPr sz="2200"/>
            </a:lvl6pPr>
            <a:lvl7pPr marL="2986522" indent="0">
              <a:buNone/>
              <a:defRPr sz="2200"/>
            </a:lvl7pPr>
            <a:lvl8pPr marL="3484275" indent="0">
              <a:buNone/>
              <a:defRPr sz="2200"/>
            </a:lvl8pPr>
            <a:lvl9pPr marL="3982029" indent="0">
              <a:buNone/>
              <a:defRPr sz="22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7" y="5918981"/>
            <a:ext cx="6413183" cy="887584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29B8C4-A2F8-4BDE-9BCB-BE8FC749CA05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E71D-0BF3-4E23-BF07-358FD0754A0C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51025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186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51" tIns="49775" rIns="99551" bIns="497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  <a:endParaRPr lang="en-US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4988" y="1765300"/>
            <a:ext cx="9618662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51" tIns="49775" rIns="99551" bIns="497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9551" tIns="49775" rIns="99551" bIns="49775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</a:defRPr>
            </a:lvl1pPr>
          </a:lstStyle>
          <a:p>
            <a:fld id="{FA938FEB-9FFC-4896-97EC-FBB28503B37D}" type="datetimeFigureOut">
              <a:rPr lang="en-US" altLang="cs-CZ"/>
              <a:pPr/>
              <a:t>10/3/2017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ctr" defTabSz="497754" fontAlgn="auto">
              <a:spcBef>
                <a:spcPts val="0"/>
              </a:spcBef>
              <a:spcAft>
                <a:spcPts val="0"/>
              </a:spcAft>
              <a:defRPr sz="13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9551" tIns="49775" rIns="99551" bIns="49775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</a:defRPr>
            </a:lvl1pPr>
          </a:lstStyle>
          <a:p>
            <a:fld id="{A71F06D0-4925-4537-891D-6843F221B169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6888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73063" indent="-373063" algn="l" defTabSz="496888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808038" indent="-309563" algn="l" defTabSz="496888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243013" indent="-247650" algn="l" defTabSz="496888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741488" indent="-247650" algn="l" defTabSz="496888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238375" indent="-247650" algn="l" defTabSz="496888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9"/>
            <a:ext cx="10688638" cy="7556501"/>
          </a:xfrm>
          <a:prstGeom prst="rect">
            <a:avLst/>
          </a:prstGeom>
        </p:spPr>
      </p:pic>
      <p:pic>
        <p:nvPicPr>
          <p:cNvPr id="5122" name="Picture 2" descr="PMO_ci_2012_ppt_podklady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0688638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itle 1"/>
          <p:cNvSpPr>
            <a:spLocks/>
          </p:cNvSpPr>
          <p:nvPr/>
        </p:nvSpPr>
        <p:spPr bwMode="auto">
          <a:xfrm>
            <a:off x="539750" y="333807"/>
            <a:ext cx="9717826" cy="500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dirty="0">
                <a:solidFill>
                  <a:schemeClr val="bg1"/>
                </a:solidFill>
                <a:latin typeface="SaaSeriesAD" pitchFamily="50" charset="-18"/>
              </a:rPr>
              <a:t>ČESKÁ FOSFOROVÁ PLATFORMA BYLA ZALOŽENA </a:t>
            </a:r>
            <a:r>
              <a:rPr lang="cs-CZ" altLang="cs-CZ" dirty="0" smtClean="0">
                <a:solidFill>
                  <a:schemeClr val="bg1"/>
                </a:solidFill>
                <a:latin typeface="SaaSeriesAD" pitchFamily="50" charset="-18"/>
              </a:rPr>
              <a:t/>
            </a:r>
            <a:br>
              <a:rPr lang="cs-CZ" altLang="cs-CZ" dirty="0" smtClean="0">
                <a:solidFill>
                  <a:schemeClr val="bg1"/>
                </a:solidFill>
                <a:latin typeface="SaaSeriesAD" pitchFamily="50" charset="-18"/>
              </a:rPr>
            </a:br>
            <a:r>
              <a:rPr lang="cs-CZ" altLang="cs-CZ" dirty="0" smtClean="0">
                <a:solidFill>
                  <a:schemeClr val="bg1"/>
                </a:solidFill>
                <a:latin typeface="SaaSeriesAD" pitchFamily="50" charset="-18"/>
              </a:rPr>
              <a:t>– </a:t>
            </a:r>
            <a:r>
              <a:rPr lang="cs-CZ" altLang="cs-CZ" dirty="0">
                <a:solidFill>
                  <a:schemeClr val="bg1"/>
                </a:solidFill>
                <a:latin typeface="SaaSeriesAD" pitchFamily="50" charset="-18"/>
              </a:rPr>
              <a:t>A CO DÁL?</a:t>
            </a:r>
            <a:r>
              <a:rPr lang="cs-CZ" altLang="cs-CZ" sz="2400" b="1" dirty="0" smtClean="0">
                <a:solidFill>
                  <a:schemeClr val="bg1"/>
                </a:solidFill>
                <a:latin typeface="Arial CE" charset="-18"/>
              </a:rPr>
              <a:t/>
            </a:r>
            <a:br>
              <a:rPr lang="cs-CZ" altLang="cs-CZ" sz="2400" b="1" dirty="0" smtClean="0">
                <a:solidFill>
                  <a:schemeClr val="bg1"/>
                </a:solidFill>
                <a:latin typeface="Arial CE" charset="-18"/>
              </a:rPr>
            </a:br>
            <a:endParaRPr lang="cs-CZ" altLang="cs-CZ" sz="2400" b="1" dirty="0" smtClean="0">
              <a:solidFill>
                <a:schemeClr val="bg1"/>
              </a:solidFill>
              <a:latin typeface="Arial CE" charset="-18"/>
            </a:endParaRPr>
          </a:p>
          <a:p>
            <a:pPr algn="l"/>
            <a:endParaRPr lang="cs-CZ" altLang="cs-CZ" sz="2000" b="1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l"/>
            <a:endParaRPr lang="cs-CZ" altLang="cs-CZ" sz="2000" b="1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l"/>
            <a: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Konference Vodní nádrže 2017</a:t>
            </a:r>
            <a:b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Brno, 3. – 4. 10. 2017</a:t>
            </a:r>
            <a:b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/>
            </a:r>
            <a:b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Mgr. Dušan Kosour</a:t>
            </a:r>
            <a:b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Povodí Moravy, </a:t>
            </a:r>
            <a:r>
              <a:rPr lang="cs-CZ" altLang="cs-CZ" sz="2000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s.p</a:t>
            </a:r>
            <a:r>
              <a:rPr lang="cs-CZ" altLang="cs-CZ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.</a:t>
            </a:r>
            <a:endParaRPr lang="en-US" altLang="cs-CZ" sz="20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6063137"/>
            <a:ext cx="2334420" cy="958409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539750" y="6628759"/>
            <a:ext cx="238125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cs-CZ" sz="14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4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4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A co dál???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1573958"/>
            <a:ext cx="9237512" cy="379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5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Práce, práce, práce …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Vznikl nástroj, který je připraven k dalšímu použití, platforma pro 	mnoho činností, společností, jednotlivců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	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	</a:t>
            </a:r>
            <a:r>
              <a:rPr lang="cs-CZ" altLang="cs-CZ" sz="2400" b="1" i="1" dirty="0" smtClean="0">
                <a:solidFill>
                  <a:srgbClr val="01396B"/>
                </a:solidFill>
                <a:latin typeface="Georgia" pitchFamily="18" charset="0"/>
              </a:rPr>
              <a:t>fosfor je společný problém … a společná práce</a:t>
            </a:r>
            <a:br>
              <a:rPr lang="cs-CZ" altLang="cs-CZ" sz="2400" b="1" i="1" dirty="0" smtClean="0">
                <a:solidFill>
                  <a:srgbClr val="01396B"/>
                </a:solidFill>
                <a:latin typeface="Georgia" pitchFamily="18" charset="0"/>
              </a:rPr>
            </a:br>
            <a:endParaRPr lang="cs-CZ" altLang="cs-CZ" sz="2400" b="1" i="1" dirty="0" smtClean="0">
              <a:solidFill>
                <a:srgbClr val="01396B"/>
              </a:solidFill>
              <a:latin typeface="Georgia" pitchFamily="18" charset="0"/>
            </a:endParaRP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Vytvoření informačního prostoru</a:t>
            </a:r>
            <a:endParaRPr lang="cs-CZ" altLang="cs-CZ" sz="2400" i="1" dirty="0" smtClean="0">
              <a:solidFill>
                <a:srgbClr val="01396B"/>
              </a:solidFill>
              <a:latin typeface="Georgia" pitchFamily="18" charset="0"/>
            </a:endParaRP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Čím více členů, tím větší akceschopnost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 Čím více hlasů, tím více budeme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slyšet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</a:t>
            </a:r>
            <a:r>
              <a:rPr lang="cs-CZ" altLang="cs-CZ" sz="2400" i="1" dirty="0">
                <a:solidFill>
                  <a:srgbClr val="01396B"/>
                </a:solidFill>
                <a:latin typeface="Georgia" pitchFamily="18" charset="0"/>
              </a:rPr>
              <a:t>Je to pro mě? Určitě! Problém fosforu se dotýká téměř všech 	lidských činností</a:t>
            </a:r>
          </a:p>
          <a:p>
            <a:pPr>
              <a:spcAft>
                <a:spcPts val="1600"/>
              </a:spcAft>
            </a:pP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95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sp>
        <p:nvSpPr>
          <p:cNvPr id="2" name="Obdélník 1"/>
          <p:cNvSpPr/>
          <p:nvPr/>
        </p:nvSpPr>
        <p:spPr>
          <a:xfrm>
            <a:off x="6115988" y="1922214"/>
            <a:ext cx="4302177" cy="302454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ctr"/>
            <a:endParaRPr lang="cs-CZ" sz="1200" dirty="0" smtClean="0">
              <a:solidFill>
                <a:srgbClr val="002060"/>
              </a:solidFill>
              <a:latin typeface="SaaSeriesEMD"/>
              <a:ea typeface="Calibri"/>
              <a:cs typeface="Times New Roman"/>
            </a:endParaRPr>
          </a:p>
        </p:txBody>
      </p:sp>
      <p:pic>
        <p:nvPicPr>
          <p:cNvPr id="2050" name="Picture 2" descr="C:\Users\kosour\Dropbox\Fosforová platforma\Grafika a fotografie\Grafika platformy\Nové logo - Filip Krátký\logo barevné bez okraje a nápi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516" y="1148763"/>
            <a:ext cx="4181606" cy="437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959476" y="472327"/>
            <a:ext cx="2713766" cy="223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cs-CZ" altLang="cs-CZ" sz="2400" b="1" i="1" dirty="0" smtClean="0">
                <a:solidFill>
                  <a:srgbClr val="01396B"/>
                </a:solidFill>
                <a:latin typeface="Georgia" pitchFamily="18" charset="0"/>
              </a:rPr>
              <a:t>Zemědělství</a:t>
            </a:r>
          </a:p>
          <a:p>
            <a:pPr>
              <a:spcAft>
                <a:spcPts val="1600"/>
              </a:spcAft>
            </a:pP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Produkce potravin, hnojiva, degradace půd, eroze, sucho, povodně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475478" y="472327"/>
            <a:ext cx="3118227" cy="223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r">
              <a:spcAft>
                <a:spcPts val="1600"/>
              </a:spcAft>
            </a:pPr>
            <a:r>
              <a:rPr lang="cs-CZ" altLang="cs-CZ" sz="2400" b="1" i="1" dirty="0" smtClean="0">
                <a:solidFill>
                  <a:srgbClr val="01396B"/>
                </a:solidFill>
                <a:latin typeface="Georgia" pitchFamily="18" charset="0"/>
              </a:rPr>
              <a:t>Vodní prostředí</a:t>
            </a:r>
          </a:p>
          <a:p>
            <a:pPr algn="r">
              <a:spcAft>
                <a:spcPts val="1600"/>
              </a:spcAft>
            </a:pP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Eutrofizace, sinice, narušení prostředí, vodárenství, 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rekreace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6261653" y="3828760"/>
            <a:ext cx="3484452" cy="223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r">
              <a:spcAft>
                <a:spcPts val="1600"/>
              </a:spcAft>
            </a:pPr>
            <a:r>
              <a:rPr lang="cs-CZ" altLang="cs-CZ" sz="2400" b="1" i="1" dirty="0" smtClean="0">
                <a:solidFill>
                  <a:srgbClr val="01396B"/>
                </a:solidFill>
                <a:latin typeface="Georgia" pitchFamily="18" charset="0"/>
              </a:rPr>
              <a:t>Průmysl</a:t>
            </a:r>
          </a:p>
          <a:p>
            <a:pPr algn="r">
              <a:spcAft>
                <a:spcPts val="1600"/>
              </a:spcAft>
            </a:pP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Potřebný zdroj, 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snaha o recyklaci, cirkulární ekonomika, 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odpadové hospodářství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959476" y="3828760"/>
            <a:ext cx="2713766" cy="223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cs-CZ" altLang="cs-CZ" sz="2400" b="1" i="1" dirty="0" smtClean="0">
                <a:solidFill>
                  <a:srgbClr val="01396B"/>
                </a:solidFill>
                <a:latin typeface="Georgia" pitchFamily="18" charset="0"/>
              </a:rPr>
              <a:t>Domácnosti</a:t>
            </a:r>
          </a:p>
          <a:p>
            <a:pPr>
              <a:spcAft>
                <a:spcPts val="1600"/>
              </a:spcAft>
            </a:pP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Odpady, plýtvání potravinami, domácí chemie osvěta, kampaně</a:t>
            </a:r>
          </a:p>
          <a:p>
            <a:pPr>
              <a:spcAft>
                <a:spcPts val="1600"/>
              </a:spcAft>
            </a:pP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/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5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Pomozte nám s konkrétními problémy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 tocích fosforu je stále mnoho otázek: kolik se používá čistících 	prostředků? Kolik z toho je pro profesionální použití (výjimka z 	vyhlášky)? Dotazníkové akce, komunikace s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výrobci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… krásná 	témata pro BP, DP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Průmyslová odvětví, kde se používá fosfor, aniž bychom si to 	uvědomovali … potřeba monitoringu činností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Využitelnost fosforu z chemicky sráženého kalu polními plodinami 	… lze, nelze? Rešerše, výzkum …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Atd., atd.</a:t>
            </a: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8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Pomozte nám s konkrétními problémy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 tocích fosforu je stále mnoho otázek: kolik se používá čistících 	prostředků? Kolik z toho je pro profesionální použití (výjimka z 	vyhlášky)? Dotazníkové akce, komunikace s výrobky … krásná 	témata pro BP, DP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Průmyslová odvětví, kde se používá fosfor, aniž bychom si to 	uvědomovali … potřeba monitoringu činností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Využitelnost fosforu z chemicky sráženého kalu polními plodinami 	… lze, nelze? Rešerše, výzkum …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Atd., atd.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</a:t>
            </a:r>
            <a:r>
              <a:rPr lang="cs-CZ" altLang="cs-CZ" sz="2400" i="1" u="sng" dirty="0" smtClean="0">
                <a:solidFill>
                  <a:srgbClr val="01396B"/>
                </a:solidFill>
                <a:latin typeface="Georgia" pitchFamily="18" charset="0"/>
              </a:rPr>
              <a:t>www.fosforovaplatforma.cz</a:t>
            </a:r>
            <a:endParaRPr lang="fr-FR" altLang="cs-CZ" sz="2400" i="1" u="sng" dirty="0">
              <a:solidFill>
                <a:srgbClr val="01396B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36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Pracovní seminář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Po skončení programu Vodní nádrže 2017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	v Salonku III, 14:00</a:t>
            </a:r>
          </a:p>
          <a:p>
            <a:pPr>
              <a:spcAft>
                <a:spcPts val="1600"/>
              </a:spcAft>
            </a:pP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0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 descr="PMO_ci_2012_ppt_podklady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1"/>
          <p:cNvSpPr txBox="1">
            <a:spLocks/>
          </p:cNvSpPr>
          <p:nvPr/>
        </p:nvSpPr>
        <p:spPr bwMode="auto">
          <a:xfrm>
            <a:off x="539750" y="1365250"/>
            <a:ext cx="568325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r>
              <a:rPr lang="cs-CZ" altLang="cs-CZ" sz="2800" dirty="0">
                <a:solidFill>
                  <a:schemeClr val="bg1"/>
                </a:solidFill>
                <a:latin typeface="Georgia" pitchFamily="18" charset="0"/>
              </a:rPr>
              <a:t>Dušan Kosour</a:t>
            </a:r>
          </a:p>
          <a:p>
            <a:endParaRPr lang="en-US" altLang="cs-CZ" sz="2800" baseline="30000" dirty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en-US" altLang="cs-CZ" sz="2800" baseline="30000" dirty="0">
                <a:solidFill>
                  <a:schemeClr val="bg1"/>
                </a:solidFill>
                <a:latin typeface="Georgia" pitchFamily="18" charset="0"/>
              </a:rPr>
              <a:t>T </a:t>
            </a:r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en-US" altLang="cs-CZ" sz="2800" baseline="30000" dirty="0">
                <a:solidFill>
                  <a:schemeClr val="bg1"/>
                </a:solidFill>
                <a:latin typeface="Georgia" pitchFamily="18" charset="0"/>
              </a:rPr>
              <a:t>+420 </a:t>
            </a:r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541</a:t>
            </a:r>
            <a:r>
              <a:rPr lang="en-US" altLang="cs-CZ" sz="2800" baseline="30000" dirty="0">
                <a:solidFill>
                  <a:schemeClr val="bg1"/>
                </a:solidFill>
                <a:latin typeface="Georgia" pitchFamily="18" charset="0"/>
              </a:rPr>
              <a:t> 6</a:t>
            </a:r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37</a:t>
            </a:r>
            <a:r>
              <a:rPr lang="en-US" altLang="cs-CZ" sz="2800" baseline="30000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312</a:t>
            </a:r>
            <a:endParaRPr lang="en-US" altLang="cs-CZ" sz="2800" baseline="30000" dirty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pl-PL" altLang="cs-CZ" sz="2800" baseline="30000" dirty="0">
                <a:solidFill>
                  <a:schemeClr val="bg1"/>
                </a:solidFill>
                <a:latin typeface="Georgia" pitchFamily="18" charset="0"/>
              </a:rPr>
              <a:t>E  kosour@pmo.cz</a:t>
            </a:r>
          </a:p>
          <a:p>
            <a:endParaRPr lang="en-US" altLang="cs-CZ" sz="2800" baseline="30000" dirty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Povodí Moravy, </a:t>
            </a:r>
            <a:r>
              <a:rPr lang="cs-CZ" altLang="cs-CZ" sz="2800" baseline="30000" dirty="0" err="1">
                <a:solidFill>
                  <a:schemeClr val="bg1"/>
                </a:solidFill>
                <a:latin typeface="Georgia" pitchFamily="18" charset="0"/>
              </a:rPr>
              <a:t>s.p</a:t>
            </a:r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., ředitelství podniku</a:t>
            </a:r>
          </a:p>
          <a:p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Dřevařská 11, </a:t>
            </a:r>
            <a:r>
              <a:rPr lang="cs-CZ" altLang="cs-CZ" sz="2800" baseline="30000" dirty="0" smtClean="0">
                <a:solidFill>
                  <a:schemeClr val="bg1"/>
                </a:solidFill>
                <a:latin typeface="Georgia" pitchFamily="18" charset="0"/>
              </a:rPr>
              <a:t>602 00 </a:t>
            </a:r>
            <a:r>
              <a:rPr lang="cs-CZ" altLang="cs-CZ" sz="2800" baseline="30000" dirty="0">
                <a:solidFill>
                  <a:schemeClr val="bg1"/>
                </a:solidFill>
                <a:latin typeface="Georgia" pitchFamily="18" charset="0"/>
              </a:rPr>
              <a:t>Brno</a:t>
            </a:r>
            <a:endParaRPr lang="en-US" altLang="cs-CZ" sz="28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3318" name="Title 1"/>
          <p:cNvSpPr>
            <a:spLocks/>
          </p:cNvSpPr>
          <p:nvPr/>
        </p:nvSpPr>
        <p:spPr bwMode="auto">
          <a:xfrm>
            <a:off x="539750" y="347663"/>
            <a:ext cx="9466263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600" b="1" dirty="0" smtClean="0">
                <a:solidFill>
                  <a:schemeClr val="bg1"/>
                </a:solidFill>
                <a:latin typeface="Arial CE" charset="-18"/>
              </a:rPr>
              <a:t>Děkuji za pozornost.</a:t>
            </a:r>
            <a:r>
              <a:rPr lang="cs-CZ" altLang="cs-CZ" sz="6600" b="1" baseline="30000" dirty="0">
                <a:solidFill>
                  <a:schemeClr val="bg1"/>
                </a:solidFill>
                <a:latin typeface="Arial CE" charset="-18"/>
              </a:rPr>
              <a:t/>
            </a:r>
            <a:br>
              <a:rPr lang="cs-CZ" altLang="cs-CZ" sz="6600" b="1" baseline="30000" dirty="0">
                <a:solidFill>
                  <a:schemeClr val="bg1"/>
                </a:solidFill>
                <a:latin typeface="Arial CE" charset="-18"/>
              </a:rPr>
            </a:br>
            <a:r>
              <a:rPr lang="cs-CZ" altLang="cs-CZ" sz="6600" b="1" baseline="30000" dirty="0">
                <a:solidFill>
                  <a:schemeClr val="bg1"/>
                </a:solidFill>
                <a:latin typeface="Arial CE" charset="-18"/>
              </a:rPr>
              <a:t/>
            </a:r>
            <a:br>
              <a:rPr lang="cs-CZ" altLang="cs-CZ" sz="6600" b="1" baseline="30000" dirty="0">
                <a:solidFill>
                  <a:schemeClr val="bg1"/>
                </a:solidFill>
                <a:latin typeface="Arial CE" charset="-18"/>
              </a:rPr>
            </a:br>
            <a:endParaRPr lang="en-US" altLang="cs-CZ" sz="24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6063137"/>
            <a:ext cx="2334420" cy="958409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539750" y="6628759"/>
            <a:ext cx="238125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cs-CZ" sz="14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4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4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25486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2054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Zcela nepostradatelný prvek, nelze nahradit, nelze se bez něj obejít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Přes obrovské množství na Zemi je soustředěn nerovnoměrně, vhodných zdrojů je omezené množství</a:t>
            </a:r>
            <a:endParaRPr lang="cs-CZ" altLang="cs-CZ" sz="2200" i="1" dirty="0" smtClean="0">
              <a:solidFill>
                <a:srgbClr val="01396B"/>
              </a:solidFill>
              <a:latin typeface="Georgia" pitchFamily="18" charset="0"/>
            </a:endParaRP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Může dojít? Ano! 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>
                <a:solidFill>
                  <a:srgbClr val="01396B"/>
                </a:solidFill>
                <a:latin typeface="Georgia" pitchFamily="18" charset="0"/>
              </a:rPr>
              <a:t>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Kdy? Odhady se různí, některé mluví o desítkách let. Situace se 	ale může rychle změnit – doly fosfátových rud jsou často v 	nestabilních zemích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Jak bude ubývat kvalitních rud, půjde cena nahoru, bude přibývat 	znečištění (kadmium, uran …)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 některých zemích dojdou fosfáty do 30 let (Čína, USA)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	</a:t>
            </a: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Fosfor, fosfor, fosfor …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6908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0"/>
            <a:ext cx="10688638" cy="7586201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49" y="1214203"/>
            <a:ext cx="6611519" cy="4676931"/>
          </a:xfrm>
          <a:prstGeom prst="rect">
            <a:avLst/>
          </a:prstGeom>
        </p:spPr>
      </p:pic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Bez fosforu není život.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28903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2054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Ve vodním prostředí přebytek fosforu způsobuje obrovské 	problémy: eutrofizace, degradace biotopů s dopadem na všechny 	složky, poškozená hodnota vodárenských i rekreačních nádrží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Odstraňování následků eutrofizace spotřebuje velké množství peněz 	(revitalizace, srážení celých přítoků, zavádění dalších technologií 	do úpraven vod)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Nejen v ČR, eutrofizace je globální problém – jezera, nádrže, oceány </a:t>
            </a:r>
            <a:endParaRPr lang="cs-CZ" altLang="cs-CZ" sz="2200" i="1" dirty="0" smtClean="0">
              <a:solidFill>
                <a:srgbClr val="01396B"/>
              </a:solidFill>
              <a:latin typeface="Georgia" pitchFamily="18" charset="0"/>
            </a:endParaRP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Fosfor se stává odpadem nejen ve vodě, ale v potravinách, ve zboží, 	v průmyslových látkách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>
                <a:solidFill>
                  <a:srgbClr val="01396B"/>
                </a:solidFill>
                <a:latin typeface="Georgia" pitchFamily="18" charset="0"/>
              </a:rPr>
              <a:t>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Minimální míra recyklace</a:t>
            </a:r>
          </a:p>
          <a:p>
            <a:pPr>
              <a:spcAft>
                <a:spcPts val="1600"/>
              </a:spcAft>
            </a:pP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Odpad? 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93811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77348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Jeden z největších vodohospodářských problémů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14203"/>
            <a:ext cx="7450766" cy="4961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5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sp>
        <p:nvSpPr>
          <p:cNvPr id="7" name="Title 1"/>
          <p:cNvSpPr>
            <a:spLocks/>
          </p:cNvSpPr>
          <p:nvPr/>
        </p:nvSpPr>
        <p:spPr bwMode="auto">
          <a:xfrm>
            <a:off x="2818476" y="1655094"/>
            <a:ext cx="5051685" cy="3862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r>
              <a:rPr lang="cs-CZ" altLang="cs-CZ" sz="6600" b="1" dirty="0" smtClean="0">
                <a:solidFill>
                  <a:srgbClr val="01396B"/>
                </a:solidFill>
                <a:latin typeface="Arial CE" charset="-18"/>
              </a:rPr>
              <a:t>nezbytnost</a:t>
            </a:r>
          </a:p>
          <a:p>
            <a:r>
              <a:rPr lang="cs-CZ" altLang="cs-CZ" sz="6600" b="1" dirty="0" smtClean="0">
                <a:solidFill>
                  <a:srgbClr val="01396B"/>
                </a:solidFill>
                <a:latin typeface="Arial CE" charset="-18"/>
              </a:rPr>
              <a:t>vs.</a:t>
            </a:r>
          </a:p>
          <a:p>
            <a:r>
              <a:rPr lang="cs-CZ" altLang="cs-CZ" sz="6600" b="1" dirty="0" smtClean="0">
                <a:solidFill>
                  <a:srgbClr val="01396B"/>
                </a:solidFill>
                <a:latin typeface="Arial CE" charset="-18"/>
              </a:rPr>
              <a:t>plýtvání</a:t>
            </a:r>
            <a:endParaRPr lang="en-US" altLang="cs-CZ" sz="6600" dirty="0">
              <a:solidFill>
                <a:srgbClr val="01396B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01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2054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Po letech bezuzdného plýtvání se začíná o fosforu mluvit jako o surovině, která je naprosto klíčovou pro budoucnost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EU umístila P na listinu kritických surovin 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Ve světě se rozjíždí snahy o průmyslové zpracování odpadů a recyklaci fosforu z nich (např. </a:t>
            </a:r>
            <a:r>
              <a:rPr lang="cs-CZ" altLang="cs-CZ" sz="2400" i="1" dirty="0" err="1" smtClean="0">
                <a:solidFill>
                  <a:srgbClr val="01396B"/>
                </a:solidFill>
                <a:latin typeface="Georgia" pitchFamily="18" charset="0"/>
              </a:rPr>
              <a:t>Struvit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, OSTARA)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Recyklovaný fosfor je stále příliš drahý, konvenční zdroje příliš 	levné 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>
                <a:solidFill>
                  <a:srgbClr val="01396B"/>
                </a:solidFill>
                <a:latin typeface="Georgia" pitchFamily="18" charset="0"/>
              </a:rPr>
              <a:t>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Žijeme na úkor budoucnosti, hrajeme pyramidovou hru s našimi 	vlastními potomky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	</a:t>
            </a: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Z odpadu strategickou surovinou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68081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sp>
        <p:nvSpPr>
          <p:cNvPr id="2054" name="Title 1"/>
          <p:cNvSpPr txBox="1">
            <a:spLocks/>
          </p:cNvSpPr>
          <p:nvPr/>
        </p:nvSpPr>
        <p:spPr bwMode="auto">
          <a:xfrm>
            <a:off x="539750" y="1571515"/>
            <a:ext cx="9576707" cy="471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Závažnost problému vedla k vytvoření mnoha pracovních skupin, 	platforem: Německo, Nizozemí, Vlámsko, UK, USA, podpora 	místních vlád, ministerstev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Celoevropská ESPP – při vzniku podepsána deklarace více než 150 	organizacemi (univerzity, chemičky, vodárenské společnosti, 	úřady státní správy i např. vláda Nizozemí …)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Již několik let příprav pro založení české pracovní skupiny</a:t>
            </a:r>
          </a:p>
          <a:p>
            <a:pPr>
              <a:spcAft>
                <a:spcPts val="1600"/>
              </a:spcAft>
            </a:pPr>
            <a:r>
              <a:rPr lang="fr-FR" altLang="cs-CZ" sz="2400" i="1" dirty="0">
                <a:solidFill>
                  <a:srgbClr val="01396B"/>
                </a:solidFill>
                <a:latin typeface="Georgia" pitchFamily="18" charset="0"/>
              </a:rPr>
              <a:t>•</a:t>
            </a:r>
            <a:r>
              <a:rPr lang="cs-CZ" altLang="cs-CZ" sz="2400" i="1" dirty="0">
                <a:solidFill>
                  <a:srgbClr val="01396B"/>
                </a:solidFill>
                <a:latin typeface="Georgia" pitchFamily="18" charset="0"/>
              </a:rPr>
              <a:t> </a:t>
            </a: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  27. dubna 2017 konečně založena Česká fosforová platforma</a:t>
            </a:r>
            <a:b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</a:br>
            <a:r>
              <a:rPr lang="cs-CZ" altLang="cs-CZ" sz="2400" i="1" dirty="0" smtClean="0">
                <a:solidFill>
                  <a:srgbClr val="01396B"/>
                </a:solidFill>
                <a:latin typeface="Georgia" pitchFamily="18" charset="0"/>
              </a:rPr>
              <a:t>	</a:t>
            </a:r>
            <a:endParaRPr lang="fr-FR" altLang="cs-CZ" sz="2400" i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5" name="Title 1"/>
          <p:cNvSpPr>
            <a:spLocks/>
          </p:cNvSpPr>
          <p:nvPr/>
        </p:nvSpPr>
        <p:spPr bwMode="auto">
          <a:xfrm>
            <a:off x="539750" y="347663"/>
            <a:ext cx="9466263" cy="86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defTabSz="496888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l"/>
            <a:r>
              <a:rPr lang="cs-CZ" altLang="cs-CZ" sz="3200" b="1" dirty="0" smtClean="0">
                <a:solidFill>
                  <a:srgbClr val="01396B"/>
                </a:solidFill>
                <a:latin typeface="Arial CE" charset="-18"/>
              </a:rPr>
              <a:t>Pracovní skupiny ve světě</a:t>
            </a:r>
            <a:endParaRPr lang="en-US" altLang="cs-CZ" sz="32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6974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663"/>
            <a:ext cx="10688638" cy="758620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84" y="6742112"/>
            <a:ext cx="1558286" cy="63976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39750" y="7015704"/>
            <a:ext cx="20367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0">
            <a:spAutoFit/>
          </a:bodyPr>
          <a:lstStyle/>
          <a:p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www.pmo.cz</a:t>
            </a:r>
            <a:b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</a:br>
            <a:r>
              <a:rPr lang="cs-CZ" sz="1200" dirty="0" smtClean="0">
                <a:solidFill>
                  <a:srgbClr val="002060"/>
                </a:solidFill>
                <a:latin typeface="SaaSeriesEMD"/>
                <a:ea typeface="Calibri"/>
                <a:cs typeface="Times New Roman"/>
              </a:rPr>
              <a:t>www.fosforovaplatforma.cz</a:t>
            </a:r>
            <a:endParaRPr lang="cs-CZ" sz="1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1573958"/>
            <a:ext cx="9237512" cy="379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wrap="none">
        <a:spAutoFit/>
      </a:bodyPr>
      <a:lstStyle>
        <a:defPPr>
          <a:defRPr sz="1200" dirty="0" smtClean="0">
            <a:solidFill>
              <a:srgbClr val="002060"/>
            </a:solidFill>
            <a:latin typeface="SaaSeriesEMD"/>
            <a:ea typeface="Calibri"/>
            <a:cs typeface="Times New Roman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8212</TotalTime>
  <Words>315</Words>
  <Application>Microsoft Office PowerPoint</Application>
  <PresentationFormat>Vlastní</PresentationFormat>
  <Paragraphs>86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Zde bude název  prezentace Město dd. mm. rrrr.</dc:title>
  <dc:creator>Jakub Rendla</dc:creator>
  <cp:lastModifiedBy>Jindra</cp:lastModifiedBy>
  <cp:revision>371</cp:revision>
  <cp:lastPrinted>2017-05-26T14:20:46Z</cp:lastPrinted>
  <dcterms:created xsi:type="dcterms:W3CDTF">2012-01-10T09:43:59Z</dcterms:created>
  <dcterms:modified xsi:type="dcterms:W3CDTF">2017-10-03T10:47:15Z</dcterms:modified>
</cp:coreProperties>
</file>