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3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handoutMasterIdLst>
    <p:handoutMasterId r:id="rId16"/>
  </p:handoutMasterIdLst>
  <p:sldIdLst>
    <p:sldId id="258" r:id="rId2"/>
    <p:sldId id="444" r:id="rId3"/>
    <p:sldId id="484" r:id="rId4"/>
    <p:sldId id="485" r:id="rId5"/>
    <p:sldId id="486" r:id="rId6"/>
    <p:sldId id="487" r:id="rId7"/>
    <p:sldId id="490" r:id="rId8"/>
    <p:sldId id="483" r:id="rId9"/>
    <p:sldId id="488" r:id="rId10"/>
    <p:sldId id="489" r:id="rId11"/>
    <p:sldId id="476" r:id="rId12"/>
    <p:sldId id="462" r:id="rId13"/>
    <p:sldId id="448" r:id="rId14"/>
  </p:sldIdLst>
  <p:sldSz cx="9144000" cy="6858000" type="screen4x3"/>
  <p:notesSz cx="9928225" cy="6797675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699"/>
    <a:srgbClr val="0066CC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919" autoAdjust="0"/>
    <p:restoredTop sz="98462" autoAdjust="0"/>
  </p:normalViewPr>
  <p:slideViewPr>
    <p:cSldViewPr>
      <p:cViewPr varScale="1">
        <p:scale>
          <a:sx n="72" d="100"/>
          <a:sy n="72" d="100"/>
        </p:scale>
        <p:origin x="-1380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2231" cy="3398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5623697" y="0"/>
            <a:ext cx="4302231" cy="3398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946773A-A51D-4721-A892-E573ED68A3EA}" type="datetimeFigureOut">
              <a:rPr lang="cs-CZ" smtClean="0"/>
              <a:pPr/>
              <a:t>3.10.2017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6456612"/>
            <a:ext cx="4302231" cy="3398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5623697" y="6456612"/>
            <a:ext cx="4302231" cy="3398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E6CF466-65A7-4AAE-8D6A-E933C63AA94C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="" xmlns:p14="http://schemas.microsoft.com/office/powerpoint/2010/main" val="7243346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2231" cy="3398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5623697" y="0"/>
            <a:ext cx="4302231" cy="3398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32A082C-D01D-4B21-9788-50BFCDF04EB4}" type="datetimeFigureOut">
              <a:rPr lang="cs-CZ" smtClean="0"/>
              <a:pPr/>
              <a:t>3.10.2017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3263900" y="509588"/>
            <a:ext cx="3400425" cy="25495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992823" y="3228896"/>
            <a:ext cx="7942580" cy="305895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6456612"/>
            <a:ext cx="4302231" cy="3398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5623697" y="6456612"/>
            <a:ext cx="4302231" cy="3398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2A8FA83-A332-49E5-B4CA-041516991FE5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="" xmlns:p14="http://schemas.microsoft.com/office/powerpoint/2010/main" val="33307562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94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36195" name="Zástupný symbol pro poznámky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cs-CZ" altLang="cs-CZ" smtClean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CCE65527-0A75-4675-888E-2E4B41C5F97C}" type="slidenum">
              <a:rPr lang="cs-CZ" smtClean="0"/>
              <a:pPr>
                <a:defRPr/>
              </a:pPr>
              <a:t>1</a:t>
            </a:fld>
            <a:endParaRPr lang="cs-CZ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94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36195" name="Zástupný symbol pro poznámky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cs-CZ" altLang="cs-CZ" smtClean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CCE65527-0A75-4675-888E-2E4B41C5F97C}" type="slidenum">
              <a:rPr lang="cs-CZ" smtClean="0"/>
              <a:pPr>
                <a:defRPr/>
              </a:pPr>
              <a:t>10</a:t>
            </a:fld>
            <a:endParaRPr lang="cs-CZ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94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36195" name="Zástupný symbol pro poznámky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cs-CZ" altLang="cs-CZ" smtClean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CCE65527-0A75-4675-888E-2E4B41C5F97C}" type="slidenum">
              <a:rPr lang="cs-CZ" smtClean="0"/>
              <a:pPr>
                <a:defRPr/>
              </a:pPr>
              <a:t>11</a:t>
            </a:fld>
            <a:endParaRPr lang="cs-CZ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94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36195" name="Zástupný symbol pro poznámky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cs-CZ" altLang="cs-CZ" smtClean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CCE65527-0A75-4675-888E-2E4B41C5F97C}" type="slidenum">
              <a:rPr lang="cs-CZ" smtClean="0"/>
              <a:pPr>
                <a:defRPr/>
              </a:pPr>
              <a:t>12</a:t>
            </a:fld>
            <a:endParaRPr lang="cs-CZ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94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36195" name="Zástupný symbol pro poznámky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cs-CZ" altLang="cs-CZ" smtClean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CCE65527-0A75-4675-888E-2E4B41C5F97C}" type="slidenum">
              <a:rPr lang="cs-CZ" smtClean="0"/>
              <a:pPr>
                <a:defRPr/>
              </a:pPr>
              <a:t>13</a:t>
            </a:fld>
            <a:endParaRPr lang="cs-CZ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94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36195" name="Zástupný symbol pro poznámky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cs-CZ" altLang="cs-CZ" smtClean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CCE65527-0A75-4675-888E-2E4B41C5F97C}" type="slidenum">
              <a:rPr lang="cs-CZ" smtClean="0"/>
              <a:pPr>
                <a:defRPr/>
              </a:pPr>
              <a:t>2</a:t>
            </a:fld>
            <a:endParaRPr lang="cs-CZ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94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36195" name="Zástupný symbol pro poznámky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cs-CZ" altLang="cs-CZ" smtClean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CCE65527-0A75-4675-888E-2E4B41C5F97C}" type="slidenum">
              <a:rPr lang="cs-CZ" smtClean="0"/>
              <a:pPr>
                <a:defRPr/>
              </a:pPr>
              <a:t>3</a:t>
            </a:fld>
            <a:endParaRPr lang="cs-CZ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94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36195" name="Zástupný symbol pro poznámky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cs-CZ" altLang="cs-CZ" smtClean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CCE65527-0A75-4675-888E-2E4B41C5F97C}" type="slidenum">
              <a:rPr lang="cs-CZ" smtClean="0"/>
              <a:pPr>
                <a:defRPr/>
              </a:pPr>
              <a:t>4</a:t>
            </a:fld>
            <a:endParaRPr lang="cs-CZ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94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36195" name="Zástupný symbol pro poznámky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cs-CZ" altLang="cs-CZ" smtClean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CCE65527-0A75-4675-888E-2E4B41C5F97C}" type="slidenum">
              <a:rPr lang="cs-CZ" smtClean="0"/>
              <a:pPr>
                <a:defRPr/>
              </a:pPr>
              <a:t>5</a:t>
            </a:fld>
            <a:endParaRPr lang="cs-CZ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94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36195" name="Zástupný symbol pro poznámky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cs-CZ" altLang="cs-CZ" smtClean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CCE65527-0A75-4675-888E-2E4B41C5F97C}" type="slidenum">
              <a:rPr lang="cs-CZ" smtClean="0"/>
              <a:pPr>
                <a:defRPr/>
              </a:pPr>
              <a:t>6</a:t>
            </a:fld>
            <a:endParaRPr lang="cs-CZ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94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36195" name="Zástupný symbol pro poznámky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cs-CZ" altLang="cs-CZ" smtClean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CCE65527-0A75-4675-888E-2E4B41C5F97C}" type="slidenum">
              <a:rPr lang="cs-CZ" smtClean="0"/>
              <a:pPr>
                <a:defRPr/>
              </a:pPr>
              <a:t>7</a:t>
            </a:fld>
            <a:endParaRPr lang="cs-CZ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94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36195" name="Zástupný symbol pro poznámky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cs-CZ" altLang="cs-CZ" smtClean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CCE65527-0A75-4675-888E-2E4B41C5F97C}" type="slidenum">
              <a:rPr lang="cs-CZ" smtClean="0"/>
              <a:pPr>
                <a:defRPr/>
              </a:pPr>
              <a:t>8</a:t>
            </a:fld>
            <a:endParaRPr lang="cs-CZ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94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36195" name="Zástupný symbol pro poznámky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cs-CZ" altLang="cs-CZ" smtClean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CCE65527-0A75-4675-888E-2E4B41C5F97C}" type="slidenum">
              <a:rPr lang="cs-CZ" smtClean="0"/>
              <a:pPr>
                <a:defRPr/>
              </a:pPr>
              <a:t>9</a:t>
            </a:fld>
            <a:endParaRPr lang="cs-CZ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271929-FF83-49FA-AFBD-568679FF2B0D}" type="datetimeFigureOut">
              <a:rPr lang="cs-CZ" smtClean="0"/>
              <a:pPr/>
              <a:t>3.10.2017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34677-51D3-4161-BF8A-F15BE75D257B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="" xmlns:p14="http://schemas.microsoft.com/office/powerpoint/2010/main" val="29256474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271929-FF83-49FA-AFBD-568679FF2B0D}" type="datetimeFigureOut">
              <a:rPr lang="cs-CZ" smtClean="0"/>
              <a:pPr/>
              <a:t>3.10.2017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34677-51D3-4161-BF8A-F15BE75D257B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="" xmlns:p14="http://schemas.microsoft.com/office/powerpoint/2010/main" val="42784302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271929-FF83-49FA-AFBD-568679FF2B0D}" type="datetimeFigureOut">
              <a:rPr lang="cs-CZ" smtClean="0"/>
              <a:pPr/>
              <a:t>3.10.2017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34677-51D3-4161-BF8A-F15BE75D257B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="" xmlns:p14="http://schemas.microsoft.com/office/powerpoint/2010/main" val="12312708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271929-FF83-49FA-AFBD-568679FF2B0D}" type="datetimeFigureOut">
              <a:rPr lang="cs-CZ" smtClean="0"/>
              <a:pPr/>
              <a:t>3.10.2017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34677-51D3-4161-BF8A-F15BE75D257B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="" xmlns:p14="http://schemas.microsoft.com/office/powerpoint/2010/main" val="9996071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271929-FF83-49FA-AFBD-568679FF2B0D}" type="datetimeFigureOut">
              <a:rPr lang="cs-CZ" smtClean="0"/>
              <a:pPr/>
              <a:t>3.10.2017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34677-51D3-4161-BF8A-F15BE75D257B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="" xmlns:p14="http://schemas.microsoft.com/office/powerpoint/2010/main" val="18422303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271929-FF83-49FA-AFBD-568679FF2B0D}" type="datetimeFigureOut">
              <a:rPr lang="cs-CZ" smtClean="0"/>
              <a:pPr/>
              <a:t>3.10.2017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34677-51D3-4161-BF8A-F15BE75D257B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="" xmlns:p14="http://schemas.microsoft.com/office/powerpoint/2010/main" val="39691065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271929-FF83-49FA-AFBD-568679FF2B0D}" type="datetimeFigureOut">
              <a:rPr lang="cs-CZ" smtClean="0"/>
              <a:pPr/>
              <a:t>3.10.2017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34677-51D3-4161-BF8A-F15BE75D257B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="" xmlns:p14="http://schemas.microsoft.com/office/powerpoint/2010/main" val="17293568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271929-FF83-49FA-AFBD-568679FF2B0D}" type="datetimeFigureOut">
              <a:rPr lang="cs-CZ" smtClean="0"/>
              <a:pPr/>
              <a:t>3.10.2017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34677-51D3-4161-BF8A-F15BE75D257B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="" xmlns:p14="http://schemas.microsoft.com/office/powerpoint/2010/main" val="33757773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271929-FF83-49FA-AFBD-568679FF2B0D}" type="datetimeFigureOut">
              <a:rPr lang="cs-CZ" smtClean="0"/>
              <a:pPr/>
              <a:t>3.10.2017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34677-51D3-4161-BF8A-F15BE75D257B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="" xmlns:p14="http://schemas.microsoft.com/office/powerpoint/2010/main" val="24107213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271929-FF83-49FA-AFBD-568679FF2B0D}" type="datetimeFigureOut">
              <a:rPr lang="cs-CZ" smtClean="0"/>
              <a:pPr/>
              <a:t>3.10.2017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34677-51D3-4161-BF8A-F15BE75D257B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="" xmlns:p14="http://schemas.microsoft.com/office/powerpoint/2010/main" val="19333742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271929-FF83-49FA-AFBD-568679FF2B0D}" type="datetimeFigureOut">
              <a:rPr lang="cs-CZ" smtClean="0"/>
              <a:pPr/>
              <a:t>3.10.2017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34677-51D3-4161-BF8A-F15BE75D257B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="" xmlns:p14="http://schemas.microsoft.com/office/powerpoint/2010/main" val="14019905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271929-FF83-49FA-AFBD-568679FF2B0D}" type="datetimeFigureOut">
              <a:rPr lang="cs-CZ" smtClean="0"/>
              <a:pPr/>
              <a:t>3.10.2017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934677-51D3-4161-BF8A-F15BE75D257B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="" xmlns:p14="http://schemas.microsoft.com/office/powerpoint/2010/main" val="32631753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jpeg"/><Relationship Id="rId4" Type="http://schemas.openxmlformats.org/officeDocument/2006/relationships/image" Target="../media/image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emf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emf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1.jpe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2.png"/><Relationship Id="rId9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jpe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7522" name="Picture 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288"/>
            <a:ext cx="9161463" cy="6843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107523" name="Picture 4" descr="PV_barev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24788" y="6205538"/>
            <a:ext cx="1319212" cy="652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ovéPole 1"/>
          <p:cNvSpPr txBox="1"/>
          <p:nvPr/>
        </p:nvSpPr>
        <p:spPr>
          <a:xfrm>
            <a:off x="1394769" y="1772816"/>
            <a:ext cx="6480720" cy="33547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3200" b="1" dirty="0" smtClean="0">
                <a:solidFill>
                  <a:srgbClr val="006699"/>
                </a:solidFill>
              </a:rPr>
              <a:t>JAK DOBŘE NAPLÁNOVAT ZMÍRŇUJÍCÍ OPATŘENÍ NA VODNÍCH NÁDRŽÍCH</a:t>
            </a:r>
          </a:p>
          <a:p>
            <a:pPr algn="ctr"/>
            <a:endParaRPr lang="cs-CZ" sz="3200" b="1" dirty="0" smtClean="0">
              <a:solidFill>
                <a:srgbClr val="006699"/>
              </a:solidFill>
            </a:endParaRPr>
          </a:p>
          <a:p>
            <a:pPr algn="ctr"/>
            <a:r>
              <a:rPr lang="cs-CZ" sz="2800" u="sng" dirty="0" smtClean="0">
                <a:solidFill>
                  <a:srgbClr val="006699"/>
                </a:solidFill>
              </a:rPr>
              <a:t>Libuše Opatřilová</a:t>
            </a:r>
            <a:r>
              <a:rPr lang="cs-CZ" sz="2800" dirty="0" smtClean="0">
                <a:solidFill>
                  <a:srgbClr val="006699"/>
                </a:solidFill>
              </a:rPr>
              <a:t> </a:t>
            </a:r>
          </a:p>
          <a:p>
            <a:pPr algn="ctr"/>
            <a:r>
              <a:rPr lang="cs-CZ" sz="2800" dirty="0" smtClean="0">
                <a:solidFill>
                  <a:srgbClr val="006699"/>
                </a:solidFill>
              </a:rPr>
              <a:t>Oddělení plánování v oblasti vod </a:t>
            </a:r>
          </a:p>
          <a:p>
            <a:pPr algn="ctr"/>
            <a:r>
              <a:rPr lang="cs-CZ" sz="2800" dirty="0" smtClean="0">
                <a:solidFill>
                  <a:srgbClr val="006699"/>
                </a:solidFill>
              </a:rPr>
              <a:t>Povodí Vltavy, státní podnik</a:t>
            </a:r>
            <a:endParaRPr lang="cs-CZ" sz="2800" dirty="0">
              <a:solidFill>
                <a:srgbClr val="006699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991667888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7522" name="Picture 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463" y="14288"/>
            <a:ext cx="9161463" cy="6843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107523" name="Picture 4" descr="PV_barev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24788" y="6205538"/>
            <a:ext cx="1319212" cy="652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ovéPole 1"/>
          <p:cNvSpPr txBox="1"/>
          <p:nvPr/>
        </p:nvSpPr>
        <p:spPr>
          <a:xfrm>
            <a:off x="1979712" y="260647"/>
            <a:ext cx="698477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cs-CZ" sz="2800" b="1" dirty="0">
                <a:solidFill>
                  <a:srgbClr val="006699"/>
                </a:solidFill>
                <a:cs typeface="Arial" charset="0"/>
              </a:rPr>
              <a:t>Silně ovlivněné </a:t>
            </a:r>
            <a:r>
              <a:rPr lang="cs-CZ" sz="2800" b="1" dirty="0" smtClean="0">
                <a:solidFill>
                  <a:srgbClr val="006699"/>
                </a:solidFill>
                <a:cs typeface="Arial" charset="0"/>
              </a:rPr>
              <a:t>vodní útvary v povodí Vltavy – související problémy</a:t>
            </a:r>
            <a:endParaRPr lang="cs-CZ" sz="3200" b="1" dirty="0">
              <a:solidFill>
                <a:srgbClr val="006699"/>
              </a:solidFill>
              <a:cs typeface="Arial" charset="0"/>
            </a:endParaRPr>
          </a:p>
        </p:txBody>
      </p:sp>
      <p:sp>
        <p:nvSpPr>
          <p:cNvPr id="3" name="TextovéPole 2"/>
          <p:cNvSpPr txBox="1"/>
          <p:nvPr/>
        </p:nvSpPr>
        <p:spPr>
          <a:xfrm>
            <a:off x="279441" y="1250144"/>
            <a:ext cx="8208911" cy="36009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14000"/>
              </a:lnSpc>
              <a:buFont typeface="Arial" panose="020B0604020202020204" pitchFamily="34" charset="0"/>
              <a:buChar char="•"/>
            </a:pPr>
            <a:r>
              <a:rPr lang="cs-CZ" sz="2000" u="sng" dirty="0" smtClean="0">
                <a:solidFill>
                  <a:srgbClr val="006699"/>
                </a:solidFill>
              </a:rPr>
              <a:t>Migrace ryb </a:t>
            </a:r>
            <a:r>
              <a:rPr lang="cs-CZ" sz="2000" dirty="0" smtClean="0">
                <a:solidFill>
                  <a:srgbClr val="006699"/>
                </a:solidFill>
              </a:rPr>
              <a:t>vs. nádrže – z globálního pohledu je v ČR málo druhů životně závislých na migraci – losos a úhoř – smysluplný rybí přechod obvykle potřebuje i revitalizaci vlastního toku</a:t>
            </a:r>
          </a:p>
          <a:p>
            <a:pPr marL="285750" indent="-285750">
              <a:lnSpc>
                <a:spcPct val="114000"/>
              </a:lnSpc>
              <a:buFont typeface="Arial" panose="020B0604020202020204" pitchFamily="34" charset="0"/>
              <a:buChar char="•"/>
            </a:pPr>
            <a:r>
              <a:rPr lang="cs-CZ" sz="2000" u="sng" dirty="0" smtClean="0">
                <a:solidFill>
                  <a:srgbClr val="006699"/>
                </a:solidFill>
              </a:rPr>
              <a:t>Špičkování</a:t>
            </a:r>
            <a:r>
              <a:rPr lang="cs-CZ" sz="2000" dirty="0" smtClean="0">
                <a:solidFill>
                  <a:srgbClr val="006699"/>
                </a:solidFill>
              </a:rPr>
              <a:t> pod nádržemi – spíše ojedinělé případy (VN Vřesník)</a:t>
            </a:r>
          </a:p>
          <a:p>
            <a:pPr marL="285750" indent="-285750">
              <a:lnSpc>
                <a:spcPct val="114000"/>
              </a:lnSpc>
              <a:buFont typeface="Arial" panose="020B0604020202020204" pitchFamily="34" charset="0"/>
              <a:buChar char="•"/>
            </a:pPr>
            <a:r>
              <a:rPr lang="cs-CZ" sz="2000" u="sng" dirty="0" smtClean="0">
                <a:solidFill>
                  <a:srgbClr val="006699"/>
                </a:solidFill>
              </a:rPr>
              <a:t>Minimální či ekologické průtoky</a:t>
            </a:r>
            <a:r>
              <a:rPr lang="cs-CZ" sz="2000" dirty="0" smtClean="0">
                <a:solidFill>
                  <a:srgbClr val="006699"/>
                </a:solidFill>
              </a:rPr>
              <a:t> pod přehradami většinou zajištěny, problém je to spíše na tocích pod jezy s MVE</a:t>
            </a:r>
          </a:p>
          <a:p>
            <a:pPr marL="285750" indent="-285750">
              <a:lnSpc>
                <a:spcPct val="114000"/>
              </a:lnSpc>
              <a:buFont typeface="Arial" panose="020B0604020202020204" pitchFamily="34" charset="0"/>
              <a:buChar char="•"/>
            </a:pPr>
            <a:endParaRPr lang="cs-CZ" sz="2000" dirty="0" smtClean="0">
              <a:solidFill>
                <a:srgbClr val="006699"/>
              </a:solidFill>
            </a:endParaRPr>
          </a:p>
          <a:p>
            <a:pPr marL="285750" indent="-285750">
              <a:lnSpc>
                <a:spcPct val="114000"/>
              </a:lnSpc>
              <a:buFont typeface="Arial" panose="020B0604020202020204" pitchFamily="34" charset="0"/>
              <a:buChar char="•"/>
            </a:pPr>
            <a:r>
              <a:rPr lang="cs-CZ" sz="2000" dirty="0" smtClean="0">
                <a:solidFill>
                  <a:srgbClr val="006699"/>
                </a:solidFill>
              </a:rPr>
              <a:t>Ovlivnění </a:t>
            </a:r>
            <a:r>
              <a:rPr lang="cs-CZ" sz="2000" u="sng" dirty="0" smtClean="0">
                <a:solidFill>
                  <a:srgbClr val="006699"/>
                </a:solidFill>
              </a:rPr>
              <a:t>teplotního režimu</a:t>
            </a:r>
            <a:endParaRPr lang="cs-CZ" sz="2000" dirty="0" smtClean="0">
              <a:solidFill>
                <a:srgbClr val="006699"/>
              </a:solidFill>
            </a:endParaRPr>
          </a:p>
          <a:p>
            <a:pPr marL="285750" indent="-285750">
              <a:lnSpc>
                <a:spcPct val="114000"/>
              </a:lnSpc>
              <a:buFont typeface="Arial" panose="020B0604020202020204" pitchFamily="34" charset="0"/>
              <a:buChar char="•"/>
            </a:pPr>
            <a:r>
              <a:rPr lang="cs-CZ" sz="2000" u="sng" dirty="0" smtClean="0">
                <a:solidFill>
                  <a:srgbClr val="006699"/>
                </a:solidFill>
              </a:rPr>
              <a:t>Kolísání hladiny </a:t>
            </a:r>
            <a:r>
              <a:rPr lang="cs-CZ" sz="2000" dirty="0" smtClean="0">
                <a:solidFill>
                  <a:srgbClr val="006699"/>
                </a:solidFill>
              </a:rPr>
              <a:t>v nádrži </a:t>
            </a:r>
          </a:p>
          <a:p>
            <a:pPr marL="285750" indent="-285750">
              <a:lnSpc>
                <a:spcPct val="114000"/>
              </a:lnSpc>
              <a:buFont typeface="Arial" panose="020B0604020202020204" pitchFamily="34" charset="0"/>
              <a:buChar char="•"/>
            </a:pPr>
            <a:r>
              <a:rPr lang="cs-CZ" sz="2000" u="sng" dirty="0" smtClean="0">
                <a:solidFill>
                  <a:srgbClr val="006699"/>
                </a:solidFill>
              </a:rPr>
              <a:t>Transport sedimentů </a:t>
            </a:r>
            <a:r>
              <a:rPr lang="cs-CZ" sz="2000" dirty="0" smtClean="0">
                <a:solidFill>
                  <a:srgbClr val="006699"/>
                </a:solidFill>
              </a:rPr>
              <a:t>a </a:t>
            </a:r>
            <a:r>
              <a:rPr lang="cs-CZ" sz="2000" u="sng" dirty="0" smtClean="0">
                <a:solidFill>
                  <a:srgbClr val="006699"/>
                </a:solidFill>
              </a:rPr>
              <a:t>vzduté úseky</a:t>
            </a:r>
          </a:p>
        </p:txBody>
      </p:sp>
      <p:sp>
        <p:nvSpPr>
          <p:cNvPr id="4" name="TextovéPole 3"/>
          <p:cNvSpPr txBox="1"/>
          <p:nvPr/>
        </p:nvSpPr>
        <p:spPr>
          <a:xfrm>
            <a:off x="283819" y="4653136"/>
            <a:ext cx="4792237" cy="20885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14000"/>
              </a:lnSpc>
              <a:buFont typeface="Arial" panose="020B0604020202020204" pitchFamily="34" charset="0"/>
              <a:buChar char="•"/>
            </a:pPr>
            <a:endParaRPr lang="cs-CZ" dirty="0">
              <a:solidFill>
                <a:srgbClr val="006699"/>
              </a:solidFill>
            </a:endParaRPr>
          </a:p>
          <a:p>
            <a:pPr marL="285750" indent="-285750">
              <a:lnSpc>
                <a:spcPct val="114000"/>
              </a:lnSpc>
              <a:buFont typeface="Arial" panose="020B0604020202020204" pitchFamily="34" charset="0"/>
              <a:buChar char="•"/>
            </a:pPr>
            <a:r>
              <a:rPr lang="cs-CZ" sz="2000" dirty="0">
                <a:solidFill>
                  <a:srgbClr val="006699"/>
                </a:solidFill>
              </a:rPr>
              <a:t>P</a:t>
            </a:r>
            <a:r>
              <a:rPr lang="cs-CZ" sz="2000" dirty="0" smtClean="0">
                <a:solidFill>
                  <a:srgbClr val="006699"/>
                </a:solidFill>
              </a:rPr>
              <a:t>roblematika </a:t>
            </a:r>
            <a:r>
              <a:rPr lang="cs-CZ" sz="2000" u="sng" dirty="0">
                <a:solidFill>
                  <a:srgbClr val="006699"/>
                </a:solidFill>
              </a:rPr>
              <a:t>rybníků</a:t>
            </a:r>
            <a:r>
              <a:rPr lang="cs-CZ" sz="2000" dirty="0">
                <a:solidFill>
                  <a:srgbClr val="006699"/>
                </a:solidFill>
              </a:rPr>
              <a:t> – kromě organického a živinového zatížení i </a:t>
            </a:r>
            <a:r>
              <a:rPr lang="cs-CZ" sz="2000" dirty="0" err="1">
                <a:solidFill>
                  <a:srgbClr val="006699"/>
                </a:solidFill>
              </a:rPr>
              <a:t>hydromorfologické</a:t>
            </a:r>
            <a:r>
              <a:rPr lang="cs-CZ" sz="2000" dirty="0">
                <a:solidFill>
                  <a:srgbClr val="006699"/>
                </a:solidFill>
              </a:rPr>
              <a:t> ovlivnění a přerušená kontinuita toku</a:t>
            </a:r>
          </a:p>
          <a:p>
            <a:endParaRPr lang="cs-CZ" dirty="0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8998"/>
          <a:stretch/>
        </p:blipFill>
        <p:spPr bwMode="auto">
          <a:xfrm>
            <a:off x="4932040" y="3570089"/>
            <a:ext cx="3888432" cy="21273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Obdélník 4"/>
          <p:cNvSpPr/>
          <p:nvPr/>
        </p:nvSpPr>
        <p:spPr>
          <a:xfrm>
            <a:off x="6099088" y="5697428"/>
            <a:ext cx="1554336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sz="1600" i="1" dirty="0">
                <a:solidFill>
                  <a:srgbClr val="006699"/>
                </a:solidFill>
              </a:rPr>
              <a:t>Olešník - </a:t>
            </a:r>
            <a:r>
              <a:rPr lang="cs-CZ" sz="1600" i="1" dirty="0" err="1">
                <a:solidFill>
                  <a:srgbClr val="006699"/>
                </a:solidFill>
              </a:rPr>
              <a:t>Zbudov</a:t>
            </a:r>
            <a:endParaRPr lang="cs-CZ" sz="1600" i="1" dirty="0">
              <a:solidFill>
                <a:srgbClr val="006699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22708739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7522" name="Picture 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2" y="0"/>
            <a:ext cx="9161463" cy="6843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107523" name="Picture 4" descr="PV_barev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24788" y="6205538"/>
            <a:ext cx="1319212" cy="652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ovéPole 1"/>
          <p:cNvSpPr txBox="1"/>
          <p:nvPr/>
        </p:nvSpPr>
        <p:spPr>
          <a:xfrm>
            <a:off x="2076863" y="332656"/>
            <a:ext cx="7200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b="1" dirty="0" smtClean="0">
                <a:solidFill>
                  <a:srgbClr val="006699"/>
                </a:solidFill>
              </a:rPr>
              <a:t>Rybníky vs. vodní toky pod nimi</a:t>
            </a:r>
            <a:endParaRPr lang="cs-CZ" sz="2800" b="1" dirty="0">
              <a:solidFill>
                <a:srgbClr val="006699"/>
              </a:solidFill>
            </a:endParaRPr>
          </a:p>
        </p:txBody>
      </p:sp>
      <p:sp>
        <p:nvSpPr>
          <p:cNvPr id="5" name="TextovéPole 4"/>
          <p:cNvSpPr txBox="1"/>
          <p:nvPr/>
        </p:nvSpPr>
        <p:spPr>
          <a:xfrm>
            <a:off x="5584898" y="6092648"/>
            <a:ext cx="18473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cs-CZ" sz="1400" i="1" dirty="0"/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9831" y="1092478"/>
            <a:ext cx="5697979" cy="4790598"/>
          </a:xfrm>
          <a:prstGeom prst="rect">
            <a:avLst/>
          </a:prstGeom>
        </p:spPr>
      </p:pic>
      <p:sp>
        <p:nvSpPr>
          <p:cNvPr id="4" name="TextovéPole 3"/>
          <p:cNvSpPr txBox="1"/>
          <p:nvPr/>
        </p:nvSpPr>
        <p:spPr>
          <a:xfrm>
            <a:off x="486432" y="1196752"/>
            <a:ext cx="2304256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b="1" dirty="0">
                <a:solidFill>
                  <a:srgbClr val="006699"/>
                </a:solidFill>
              </a:rPr>
              <a:t>M</a:t>
            </a:r>
            <a:r>
              <a:rPr lang="cs-CZ" sz="2400" b="1" dirty="0" smtClean="0">
                <a:solidFill>
                  <a:srgbClr val="006699"/>
                </a:solidFill>
              </a:rPr>
              <a:t>alé </a:t>
            </a:r>
            <a:r>
              <a:rPr lang="cs-CZ" sz="2400" b="1" dirty="0">
                <a:solidFill>
                  <a:srgbClr val="006699"/>
                </a:solidFill>
              </a:rPr>
              <a:t>pahorkatinné toky </a:t>
            </a:r>
            <a:r>
              <a:rPr lang="cs-CZ" sz="2400" dirty="0">
                <a:solidFill>
                  <a:srgbClr val="006699"/>
                </a:solidFill>
              </a:rPr>
              <a:t>v </a:t>
            </a:r>
            <a:r>
              <a:rPr lang="cs-CZ" sz="2400" dirty="0" smtClean="0">
                <a:solidFill>
                  <a:srgbClr val="006699"/>
                </a:solidFill>
              </a:rPr>
              <a:t>povodí horní Vltavy v nadmořské </a:t>
            </a:r>
            <a:r>
              <a:rPr lang="cs-CZ" sz="2400" dirty="0">
                <a:solidFill>
                  <a:srgbClr val="006699"/>
                </a:solidFill>
              </a:rPr>
              <a:t>výšce od 200 do 500 m nad mořem a </a:t>
            </a:r>
            <a:r>
              <a:rPr lang="cs-CZ" sz="2400" dirty="0" smtClean="0">
                <a:solidFill>
                  <a:srgbClr val="006699"/>
                </a:solidFill>
              </a:rPr>
              <a:t>velikosti </a:t>
            </a:r>
            <a:r>
              <a:rPr lang="cs-CZ" sz="2400" dirty="0">
                <a:solidFill>
                  <a:srgbClr val="006699"/>
                </a:solidFill>
              </a:rPr>
              <a:t>povodí 10 až 100 km</a:t>
            </a:r>
            <a:r>
              <a:rPr lang="cs-CZ" sz="2400" baseline="30000" dirty="0">
                <a:solidFill>
                  <a:srgbClr val="006699"/>
                </a:solidFill>
              </a:rPr>
              <a:t>2</a:t>
            </a:r>
          </a:p>
          <a:p>
            <a:endParaRPr lang="cs-CZ" dirty="0"/>
          </a:p>
        </p:txBody>
      </p:sp>
      <p:sp>
        <p:nvSpPr>
          <p:cNvPr id="6" name="TextovéPole 5"/>
          <p:cNvSpPr txBox="1"/>
          <p:nvPr/>
        </p:nvSpPr>
        <p:spPr>
          <a:xfrm>
            <a:off x="518390" y="4688989"/>
            <a:ext cx="367240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dirty="0" smtClean="0">
                <a:solidFill>
                  <a:srgbClr val="FF0000"/>
                </a:solidFill>
              </a:rPr>
              <a:t>Ze 47 vodních útvarů v tomto typu toků jich 31 má </a:t>
            </a:r>
            <a:r>
              <a:rPr lang="cs-CZ" sz="2400" u="sng" dirty="0" smtClean="0">
                <a:solidFill>
                  <a:srgbClr val="FF0000"/>
                </a:solidFill>
              </a:rPr>
              <a:t>střední  až vysoké zatížení rybníky</a:t>
            </a:r>
            <a:r>
              <a:rPr lang="cs-CZ" sz="2400" dirty="0" smtClean="0">
                <a:solidFill>
                  <a:srgbClr val="FF0000"/>
                </a:solidFill>
              </a:rPr>
              <a:t>. </a:t>
            </a:r>
            <a:endParaRPr lang="cs-CZ" sz="2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70644008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7522" name="Picture 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3399" y="24398"/>
            <a:ext cx="9161463" cy="6843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107523" name="Picture 4" descr="PV_barev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24788" y="6205538"/>
            <a:ext cx="1319212" cy="652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ovéPole 1"/>
          <p:cNvSpPr txBox="1"/>
          <p:nvPr/>
        </p:nvSpPr>
        <p:spPr>
          <a:xfrm>
            <a:off x="2162931" y="411395"/>
            <a:ext cx="69127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b="1" dirty="0" smtClean="0">
                <a:solidFill>
                  <a:srgbClr val="006699"/>
                </a:solidFill>
              </a:rPr>
              <a:t>ZÁVĚRY</a:t>
            </a:r>
          </a:p>
        </p:txBody>
      </p:sp>
      <p:sp>
        <p:nvSpPr>
          <p:cNvPr id="3" name="TextovéPole 2"/>
          <p:cNvSpPr txBox="1"/>
          <p:nvPr/>
        </p:nvSpPr>
        <p:spPr>
          <a:xfrm>
            <a:off x="539552" y="1412776"/>
            <a:ext cx="7992888" cy="4653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14000"/>
              </a:lnSpc>
              <a:buFont typeface="Arial" panose="020B0604020202020204" pitchFamily="34" charset="0"/>
              <a:buChar char="•"/>
            </a:pPr>
            <a:r>
              <a:rPr lang="cs-CZ" sz="2000" u="sng" dirty="0" smtClean="0">
                <a:solidFill>
                  <a:srgbClr val="006699"/>
                </a:solidFill>
              </a:rPr>
              <a:t>Vodní </a:t>
            </a:r>
            <a:r>
              <a:rPr lang="cs-CZ" sz="2000" u="sng" dirty="0">
                <a:solidFill>
                  <a:srgbClr val="006699"/>
                </a:solidFill>
              </a:rPr>
              <a:t>nádrže </a:t>
            </a:r>
            <a:r>
              <a:rPr lang="cs-CZ" sz="2000" dirty="0">
                <a:solidFill>
                  <a:srgbClr val="006699"/>
                </a:solidFill>
              </a:rPr>
              <a:t>jsou v České republice jednotně vymezeny jako silně ovlivněné vodní </a:t>
            </a:r>
            <a:r>
              <a:rPr lang="cs-CZ" sz="2000" dirty="0" smtClean="0">
                <a:solidFill>
                  <a:srgbClr val="006699"/>
                </a:solidFill>
              </a:rPr>
              <a:t>útvary</a:t>
            </a:r>
          </a:p>
          <a:p>
            <a:pPr marL="285750" indent="-285750">
              <a:lnSpc>
                <a:spcPct val="114000"/>
              </a:lnSpc>
              <a:buFont typeface="Arial" panose="020B0604020202020204" pitchFamily="34" charset="0"/>
              <a:buChar char="•"/>
            </a:pPr>
            <a:r>
              <a:rPr lang="cs-CZ" sz="2000" u="sng" dirty="0" smtClean="0">
                <a:solidFill>
                  <a:srgbClr val="006699"/>
                </a:solidFill>
              </a:rPr>
              <a:t>Zmírňující opatření </a:t>
            </a:r>
            <a:r>
              <a:rPr lang="cs-CZ" sz="2000" dirty="0" smtClean="0">
                <a:solidFill>
                  <a:srgbClr val="006699"/>
                </a:solidFill>
              </a:rPr>
              <a:t>pro dosažení dobrého ekologického potenciálu jsou </a:t>
            </a:r>
            <a:r>
              <a:rPr lang="cs-CZ" sz="2000" dirty="0">
                <a:solidFill>
                  <a:srgbClr val="006699"/>
                </a:solidFill>
              </a:rPr>
              <a:t>v současné době </a:t>
            </a:r>
            <a:r>
              <a:rPr lang="cs-CZ" sz="2000" dirty="0" smtClean="0">
                <a:solidFill>
                  <a:srgbClr val="006699"/>
                </a:solidFill>
              </a:rPr>
              <a:t>zaměřena </a:t>
            </a:r>
            <a:r>
              <a:rPr lang="cs-CZ" sz="2000" dirty="0">
                <a:solidFill>
                  <a:srgbClr val="006699"/>
                </a:solidFill>
              </a:rPr>
              <a:t>především na </a:t>
            </a:r>
            <a:r>
              <a:rPr lang="cs-CZ" sz="2000" u="sng" dirty="0">
                <a:solidFill>
                  <a:srgbClr val="006699"/>
                </a:solidFill>
              </a:rPr>
              <a:t>živinové </a:t>
            </a:r>
            <a:r>
              <a:rPr lang="cs-CZ" sz="2000" u="sng" dirty="0" smtClean="0">
                <a:solidFill>
                  <a:srgbClr val="006699"/>
                </a:solidFill>
              </a:rPr>
              <a:t>podmínky</a:t>
            </a:r>
          </a:p>
          <a:p>
            <a:pPr marL="285750" indent="-285750">
              <a:lnSpc>
                <a:spcPct val="114000"/>
              </a:lnSpc>
              <a:buFont typeface="Arial" panose="020B0604020202020204" pitchFamily="34" charset="0"/>
              <a:buChar char="•"/>
            </a:pPr>
            <a:r>
              <a:rPr lang="cs-CZ" sz="2000" dirty="0">
                <a:solidFill>
                  <a:srgbClr val="006699"/>
                </a:solidFill>
              </a:rPr>
              <a:t>N</a:t>
            </a:r>
            <a:r>
              <a:rPr lang="cs-CZ" sz="2000" dirty="0" smtClean="0">
                <a:solidFill>
                  <a:srgbClr val="006699"/>
                </a:solidFill>
              </a:rPr>
              <a:t>a </a:t>
            </a:r>
            <a:r>
              <a:rPr lang="cs-CZ" sz="2000" dirty="0">
                <a:solidFill>
                  <a:srgbClr val="006699"/>
                </a:solidFill>
              </a:rPr>
              <a:t>evropské úrovni se však pracovní skupiny rovnocenně zabývají i </a:t>
            </a:r>
            <a:r>
              <a:rPr lang="cs-CZ" sz="2000" u="sng" dirty="0">
                <a:solidFill>
                  <a:srgbClr val="006699"/>
                </a:solidFill>
              </a:rPr>
              <a:t>stavem </a:t>
            </a:r>
            <a:r>
              <a:rPr lang="cs-CZ" sz="2000" u="sng" dirty="0" err="1">
                <a:solidFill>
                  <a:srgbClr val="006699"/>
                </a:solidFill>
              </a:rPr>
              <a:t>hydromorfologie</a:t>
            </a:r>
            <a:r>
              <a:rPr lang="cs-CZ" sz="2000" dirty="0">
                <a:solidFill>
                  <a:srgbClr val="006699"/>
                </a:solidFill>
              </a:rPr>
              <a:t> silně ovlivněných vodních </a:t>
            </a:r>
            <a:r>
              <a:rPr lang="cs-CZ" sz="2000" dirty="0" smtClean="0">
                <a:solidFill>
                  <a:srgbClr val="006699"/>
                </a:solidFill>
              </a:rPr>
              <a:t>útvarů</a:t>
            </a:r>
          </a:p>
          <a:p>
            <a:pPr marL="285750" indent="-285750">
              <a:lnSpc>
                <a:spcPct val="114000"/>
              </a:lnSpc>
              <a:buFont typeface="Arial" panose="020B0604020202020204" pitchFamily="34" charset="0"/>
              <a:buChar char="•"/>
            </a:pPr>
            <a:r>
              <a:rPr lang="cs-CZ" sz="2000" u="sng" dirty="0" smtClean="0">
                <a:solidFill>
                  <a:srgbClr val="006699"/>
                </a:solidFill>
              </a:rPr>
              <a:t>„Dobrá praxe“ zmírňujících opatření </a:t>
            </a:r>
            <a:r>
              <a:rPr lang="cs-CZ" sz="2000" dirty="0" smtClean="0">
                <a:solidFill>
                  <a:srgbClr val="006699"/>
                </a:solidFill>
              </a:rPr>
              <a:t>je známa především pro tekoucí vody, u nádrží se zabývá zmírněním rychlého kolísání vodní hladiny</a:t>
            </a:r>
          </a:p>
          <a:p>
            <a:pPr marL="285750" indent="-285750">
              <a:lnSpc>
                <a:spcPct val="114000"/>
              </a:lnSpc>
              <a:buFont typeface="Arial" panose="020B0604020202020204" pitchFamily="34" charset="0"/>
              <a:buChar char="•"/>
            </a:pPr>
            <a:r>
              <a:rPr lang="cs-CZ" sz="2000" dirty="0">
                <a:solidFill>
                  <a:srgbClr val="006699"/>
                </a:solidFill>
              </a:rPr>
              <a:t>J</a:t>
            </a:r>
            <a:r>
              <a:rPr lang="cs-CZ" sz="2000" dirty="0" smtClean="0">
                <a:solidFill>
                  <a:srgbClr val="006699"/>
                </a:solidFill>
              </a:rPr>
              <a:t>e potřeba </a:t>
            </a:r>
            <a:r>
              <a:rPr lang="cs-CZ" sz="2000" dirty="0">
                <a:solidFill>
                  <a:srgbClr val="006699"/>
                </a:solidFill>
              </a:rPr>
              <a:t>i této oblasti věnovat dostatečnou pozornost, </a:t>
            </a:r>
            <a:r>
              <a:rPr lang="cs-CZ" sz="2000" dirty="0" smtClean="0">
                <a:solidFill>
                  <a:srgbClr val="006699"/>
                </a:solidFill>
              </a:rPr>
              <a:t>u vodních nádrží je vhodné se primárně zaměřit na </a:t>
            </a:r>
            <a:r>
              <a:rPr lang="cs-CZ" sz="2000" u="sng" dirty="0" smtClean="0">
                <a:solidFill>
                  <a:srgbClr val="006699"/>
                </a:solidFill>
              </a:rPr>
              <a:t>stav litorální zóny</a:t>
            </a:r>
            <a:r>
              <a:rPr lang="cs-CZ" sz="2000" dirty="0" smtClean="0">
                <a:solidFill>
                  <a:srgbClr val="006699"/>
                </a:solidFill>
              </a:rPr>
              <a:t>, který ovlivňuje celý ekosystém</a:t>
            </a:r>
          </a:p>
          <a:p>
            <a:pPr marL="285750" indent="-285750">
              <a:lnSpc>
                <a:spcPct val="114000"/>
              </a:lnSpc>
              <a:buFont typeface="Arial" panose="020B0604020202020204" pitchFamily="34" charset="0"/>
              <a:buChar char="•"/>
            </a:pPr>
            <a:r>
              <a:rPr lang="cs-CZ" sz="2000" dirty="0" smtClean="0">
                <a:solidFill>
                  <a:srgbClr val="006699"/>
                </a:solidFill>
              </a:rPr>
              <a:t>Specifickým problémem povodí Vltavy jsou </a:t>
            </a:r>
            <a:r>
              <a:rPr lang="cs-CZ" sz="2000" u="sng" dirty="0" smtClean="0">
                <a:solidFill>
                  <a:srgbClr val="006699"/>
                </a:solidFill>
              </a:rPr>
              <a:t>vodní útvary </a:t>
            </a:r>
            <a:r>
              <a:rPr lang="cs-CZ" sz="2000" u="sng" dirty="0">
                <a:solidFill>
                  <a:srgbClr val="006699"/>
                </a:solidFill>
              </a:rPr>
              <a:t>s přítomností většího počtu </a:t>
            </a:r>
            <a:r>
              <a:rPr lang="cs-CZ" sz="2000" u="sng" dirty="0" smtClean="0">
                <a:solidFill>
                  <a:srgbClr val="006699"/>
                </a:solidFill>
              </a:rPr>
              <a:t>rybníků</a:t>
            </a:r>
            <a:endParaRPr lang="cs-CZ" sz="2000" u="sng" dirty="0"/>
          </a:p>
        </p:txBody>
      </p:sp>
    </p:spTree>
    <p:extLst>
      <p:ext uri="{BB962C8B-B14F-4D97-AF65-F5344CB8AC3E}">
        <p14:creationId xmlns="" xmlns:p14="http://schemas.microsoft.com/office/powerpoint/2010/main" val="311541289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7522" name="Picture 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463" y="14288"/>
            <a:ext cx="9161463" cy="6843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107523" name="Picture 4" descr="PV_barev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24788" y="6205538"/>
            <a:ext cx="1319212" cy="652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ovéPole 3"/>
          <p:cNvSpPr txBox="1"/>
          <p:nvPr/>
        </p:nvSpPr>
        <p:spPr>
          <a:xfrm>
            <a:off x="1979712" y="260648"/>
            <a:ext cx="68407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cs-CZ" dirty="0"/>
          </a:p>
        </p:txBody>
      </p:sp>
      <p:sp>
        <p:nvSpPr>
          <p:cNvPr id="2" name="TextovéPole 1"/>
          <p:cNvSpPr txBox="1"/>
          <p:nvPr/>
        </p:nvSpPr>
        <p:spPr>
          <a:xfrm>
            <a:off x="539552" y="1614865"/>
            <a:ext cx="82809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cs-CZ" sz="2000" dirty="0">
              <a:solidFill>
                <a:srgbClr val="006699"/>
              </a:solidFill>
            </a:endParaRPr>
          </a:p>
        </p:txBody>
      </p:sp>
      <p:sp>
        <p:nvSpPr>
          <p:cNvPr id="3" name="TextovéPole 2"/>
          <p:cNvSpPr txBox="1"/>
          <p:nvPr/>
        </p:nvSpPr>
        <p:spPr>
          <a:xfrm>
            <a:off x="2078992" y="2042443"/>
            <a:ext cx="496855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800" b="1" dirty="0" smtClean="0">
                <a:solidFill>
                  <a:srgbClr val="006699"/>
                </a:solidFill>
              </a:rPr>
              <a:t>Děkuji za pozornost</a:t>
            </a:r>
          </a:p>
          <a:p>
            <a:pPr algn="ctr"/>
            <a:endParaRPr lang="cs-CZ" sz="2800" b="1" dirty="0">
              <a:solidFill>
                <a:srgbClr val="006699"/>
              </a:solidFill>
            </a:endParaRPr>
          </a:p>
          <a:p>
            <a:pPr algn="ctr"/>
            <a:r>
              <a:rPr lang="cs-CZ" sz="2800" b="1" dirty="0" smtClean="0">
                <a:solidFill>
                  <a:srgbClr val="006699"/>
                </a:solidFill>
              </a:rPr>
              <a:t>libuse.opatrilova@pvl.cz</a:t>
            </a:r>
            <a:endParaRPr lang="cs-CZ" sz="2800" b="1" dirty="0">
              <a:solidFill>
                <a:srgbClr val="006699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76278575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7522" name="Picture 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3215" y="14288"/>
            <a:ext cx="9161463" cy="6843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107523" name="Picture 4" descr="PV_barev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24788" y="6205538"/>
            <a:ext cx="1319212" cy="652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ovéPole 1"/>
          <p:cNvSpPr txBox="1"/>
          <p:nvPr/>
        </p:nvSpPr>
        <p:spPr>
          <a:xfrm>
            <a:off x="2051720" y="155384"/>
            <a:ext cx="72008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b="1" dirty="0">
                <a:solidFill>
                  <a:srgbClr val="006699"/>
                </a:solidFill>
              </a:rPr>
              <a:t>JAK DOBŘE NAPLÁNOVAT ZMÍRŇUJÍCÍ OPATŘENÍ NA VODNÍCH NÁDRŽÍCH</a:t>
            </a:r>
          </a:p>
          <a:p>
            <a:r>
              <a:rPr lang="cs-CZ" sz="2800" b="1" dirty="0" smtClean="0">
                <a:solidFill>
                  <a:srgbClr val="006699"/>
                </a:solidFill>
              </a:rPr>
              <a:t>- přehled</a:t>
            </a:r>
            <a:endParaRPr lang="cs-CZ" sz="2800" b="1" dirty="0">
              <a:solidFill>
                <a:srgbClr val="006699"/>
              </a:solidFill>
            </a:endParaRPr>
          </a:p>
        </p:txBody>
      </p:sp>
      <p:sp>
        <p:nvSpPr>
          <p:cNvPr id="4" name="TextovéPole 3"/>
          <p:cNvSpPr txBox="1"/>
          <p:nvPr/>
        </p:nvSpPr>
        <p:spPr>
          <a:xfrm>
            <a:off x="611560" y="2060848"/>
            <a:ext cx="7992888" cy="3011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 indent="-457200">
              <a:lnSpc>
                <a:spcPct val="114000"/>
              </a:lnSpc>
              <a:buFont typeface="Arial" panose="020B0604020202020204" pitchFamily="34" charset="0"/>
              <a:buChar char="•"/>
            </a:pPr>
            <a:r>
              <a:rPr lang="cs-CZ" sz="2800" dirty="0" smtClean="0">
                <a:solidFill>
                  <a:srgbClr val="006699"/>
                </a:solidFill>
              </a:rPr>
              <a:t>Pracovní skupina pod Evropskou komisí a výsledky její práce</a:t>
            </a:r>
            <a:endParaRPr lang="cs-CZ" sz="2800" dirty="0">
              <a:solidFill>
                <a:srgbClr val="006699"/>
              </a:solidFill>
            </a:endParaRPr>
          </a:p>
          <a:p>
            <a:pPr lvl="1" indent="-457200">
              <a:lnSpc>
                <a:spcPct val="114000"/>
              </a:lnSpc>
              <a:buFont typeface="Arial" panose="020B0604020202020204" pitchFamily="34" charset="0"/>
              <a:buChar char="•"/>
            </a:pPr>
            <a:r>
              <a:rPr lang="cs-CZ" sz="2800" dirty="0" smtClean="0">
                <a:solidFill>
                  <a:srgbClr val="006699"/>
                </a:solidFill>
              </a:rPr>
              <a:t>Plánování zmírňujících opatření – „dobrá praxe“</a:t>
            </a:r>
          </a:p>
          <a:p>
            <a:pPr lvl="1" indent="-457200">
              <a:lnSpc>
                <a:spcPct val="114000"/>
              </a:lnSpc>
              <a:buFont typeface="Arial" panose="020B0604020202020204" pitchFamily="34" charset="0"/>
              <a:buChar char="•"/>
            </a:pPr>
            <a:r>
              <a:rPr lang="cs-CZ" sz="2800" dirty="0" smtClean="0">
                <a:solidFill>
                  <a:srgbClr val="006699"/>
                </a:solidFill>
              </a:rPr>
              <a:t>Silně ovlivněné vodní útvary ve správě státního podniku Povodí Vltavy</a:t>
            </a:r>
            <a:endParaRPr lang="cs-CZ" sz="2800" dirty="0">
              <a:solidFill>
                <a:srgbClr val="006699"/>
              </a:solidFill>
            </a:endParaRPr>
          </a:p>
          <a:p>
            <a:pPr marL="457200" indent="-457200">
              <a:lnSpc>
                <a:spcPct val="114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2800" dirty="0" smtClean="0">
                <a:solidFill>
                  <a:srgbClr val="006699"/>
                </a:solidFill>
              </a:rPr>
              <a:t>Závěry</a:t>
            </a:r>
            <a:endParaRPr lang="cs-CZ" sz="2800" dirty="0">
              <a:solidFill>
                <a:srgbClr val="006699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41463706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7522" name="Picture 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3215" y="14288"/>
            <a:ext cx="9161463" cy="6843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107523" name="Picture 4" descr="PV_barev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24788" y="6205538"/>
            <a:ext cx="1319212" cy="652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ovéPole 1"/>
          <p:cNvSpPr txBox="1"/>
          <p:nvPr/>
        </p:nvSpPr>
        <p:spPr>
          <a:xfrm>
            <a:off x="2051720" y="155384"/>
            <a:ext cx="72008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b="1" dirty="0">
                <a:solidFill>
                  <a:srgbClr val="006699"/>
                </a:solidFill>
              </a:rPr>
              <a:t>Pracovní skupina pro harmonizaci metod hodnocení ekologického potenciálu silně ovlivněných vodních útvarů</a:t>
            </a:r>
          </a:p>
        </p:txBody>
      </p:sp>
      <p:sp>
        <p:nvSpPr>
          <p:cNvPr id="4" name="TextovéPole 3"/>
          <p:cNvSpPr txBox="1"/>
          <p:nvPr/>
        </p:nvSpPr>
        <p:spPr>
          <a:xfrm>
            <a:off x="251520" y="2204864"/>
            <a:ext cx="8640960" cy="30931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  <a:spcBef>
                <a:spcPct val="0"/>
              </a:spcBef>
            </a:pPr>
            <a:r>
              <a:rPr lang="cs-CZ" altLang="cs-CZ" dirty="0">
                <a:solidFill>
                  <a:srgbClr val="006699"/>
                </a:solidFill>
              </a:rPr>
              <a:t>Společná implementační strategie Rámcové směrnice o </a:t>
            </a:r>
            <a:r>
              <a:rPr lang="cs-CZ" altLang="cs-CZ" dirty="0" smtClean="0">
                <a:solidFill>
                  <a:srgbClr val="006699"/>
                </a:solidFill>
              </a:rPr>
              <a:t>vodách (CIS)</a:t>
            </a:r>
            <a:endParaRPr lang="cs-CZ" altLang="cs-CZ" dirty="0">
              <a:solidFill>
                <a:srgbClr val="006699"/>
              </a:solidFill>
            </a:endParaRPr>
          </a:p>
          <a:p>
            <a:pPr algn="ctr">
              <a:lnSpc>
                <a:spcPct val="150000"/>
              </a:lnSpc>
              <a:spcBef>
                <a:spcPct val="0"/>
              </a:spcBef>
            </a:pPr>
            <a:r>
              <a:rPr lang="cs-CZ" altLang="cs-CZ" sz="2800" dirty="0" smtClean="0">
                <a:solidFill>
                  <a:srgbClr val="006699"/>
                </a:solidFill>
              </a:rPr>
              <a:t>Řídící </a:t>
            </a:r>
            <a:r>
              <a:rPr lang="cs-CZ" altLang="cs-CZ" sz="2800" dirty="0">
                <a:solidFill>
                  <a:srgbClr val="006699"/>
                </a:solidFill>
              </a:rPr>
              <a:t>koordinační </a:t>
            </a:r>
            <a:r>
              <a:rPr lang="cs-CZ" altLang="cs-CZ" sz="2800" dirty="0" smtClean="0">
                <a:solidFill>
                  <a:srgbClr val="006699"/>
                </a:solidFill>
              </a:rPr>
              <a:t>skupina (SCG)</a:t>
            </a:r>
            <a:endParaRPr lang="cs-CZ" altLang="cs-CZ" sz="2800" dirty="0">
              <a:solidFill>
                <a:srgbClr val="006699"/>
              </a:solidFill>
            </a:endParaRPr>
          </a:p>
          <a:p>
            <a:pPr algn="ctr">
              <a:lnSpc>
                <a:spcPct val="150000"/>
              </a:lnSpc>
              <a:spcBef>
                <a:spcPct val="0"/>
              </a:spcBef>
            </a:pPr>
            <a:r>
              <a:rPr lang="cs-CZ" altLang="cs-CZ" sz="2400" dirty="0">
                <a:solidFill>
                  <a:srgbClr val="006699"/>
                </a:solidFill>
              </a:rPr>
              <a:t>Pracovní </a:t>
            </a:r>
            <a:r>
              <a:rPr lang="cs-CZ" altLang="cs-CZ" sz="2400" dirty="0" smtClean="0">
                <a:solidFill>
                  <a:srgbClr val="006699"/>
                </a:solidFill>
              </a:rPr>
              <a:t>skupiny (WG)</a:t>
            </a:r>
            <a:endParaRPr lang="cs-CZ" altLang="cs-CZ" sz="2400" dirty="0">
              <a:solidFill>
                <a:srgbClr val="006699"/>
              </a:solidFill>
            </a:endParaRPr>
          </a:p>
          <a:p>
            <a:pPr algn="ctr">
              <a:lnSpc>
                <a:spcPct val="150000"/>
              </a:lnSpc>
              <a:spcBef>
                <a:spcPct val="0"/>
              </a:spcBef>
            </a:pPr>
            <a:r>
              <a:rPr lang="cs-CZ" altLang="cs-CZ" sz="2000" b="1" dirty="0" err="1">
                <a:solidFill>
                  <a:srgbClr val="006699"/>
                </a:solidFill>
              </a:rPr>
              <a:t>Ecostat</a:t>
            </a:r>
            <a:r>
              <a:rPr lang="cs-CZ" altLang="cs-CZ" sz="2000" b="1" dirty="0">
                <a:solidFill>
                  <a:srgbClr val="006699"/>
                </a:solidFill>
              </a:rPr>
              <a:t> </a:t>
            </a:r>
            <a:r>
              <a:rPr lang="cs-CZ" altLang="cs-CZ" sz="2000" dirty="0">
                <a:solidFill>
                  <a:srgbClr val="006699"/>
                </a:solidFill>
              </a:rPr>
              <a:t>- </a:t>
            </a:r>
            <a:r>
              <a:rPr lang="cs-CZ" altLang="cs-CZ" sz="2000" dirty="0" err="1">
                <a:solidFill>
                  <a:srgbClr val="006699"/>
                </a:solidFill>
              </a:rPr>
              <a:t>interkalibrace</a:t>
            </a:r>
            <a:r>
              <a:rPr lang="cs-CZ" altLang="cs-CZ" sz="2000" dirty="0">
                <a:solidFill>
                  <a:srgbClr val="006699"/>
                </a:solidFill>
              </a:rPr>
              <a:t> (porovnávání) a klasifikace ekologického stavu</a:t>
            </a:r>
          </a:p>
          <a:p>
            <a:pPr algn="ctr">
              <a:lnSpc>
                <a:spcPct val="150000"/>
              </a:lnSpc>
              <a:spcBef>
                <a:spcPct val="0"/>
              </a:spcBef>
            </a:pPr>
            <a:r>
              <a:rPr lang="cs-CZ" altLang="cs-CZ" sz="2000" u="sng" dirty="0">
                <a:solidFill>
                  <a:srgbClr val="006699"/>
                </a:solidFill>
              </a:rPr>
              <a:t>Pracovní podskupina pro harmonizaci metod hodnocení ekologického potenciálu silně ovlivněných vodních útvarů </a:t>
            </a:r>
          </a:p>
        </p:txBody>
      </p:sp>
    </p:spTree>
    <p:extLst>
      <p:ext uri="{BB962C8B-B14F-4D97-AF65-F5344CB8AC3E}">
        <p14:creationId xmlns="" xmlns:p14="http://schemas.microsoft.com/office/powerpoint/2010/main" val="224101104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7522" name="Picture 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3215" y="14288"/>
            <a:ext cx="9161463" cy="6843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107523" name="Picture 4" descr="PV_barev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24788" y="6205538"/>
            <a:ext cx="1319212" cy="652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ovéPole 1"/>
          <p:cNvSpPr txBox="1"/>
          <p:nvPr/>
        </p:nvSpPr>
        <p:spPr>
          <a:xfrm>
            <a:off x="2051720" y="260648"/>
            <a:ext cx="72008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b="1" dirty="0">
                <a:solidFill>
                  <a:srgbClr val="006699"/>
                </a:solidFill>
              </a:rPr>
              <a:t>Pracovní skupina pro harmonizaci metod hodnocení ekologického potenciálu silně ovlivněných vodních útvarů</a:t>
            </a:r>
          </a:p>
        </p:txBody>
      </p:sp>
      <p:sp>
        <p:nvSpPr>
          <p:cNvPr id="4" name="TextovéPole 3"/>
          <p:cNvSpPr txBox="1"/>
          <p:nvPr/>
        </p:nvSpPr>
        <p:spPr>
          <a:xfrm>
            <a:off x="278712" y="2060848"/>
            <a:ext cx="86409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ct val="0"/>
              </a:spcBef>
            </a:pPr>
            <a:r>
              <a:rPr lang="cs-CZ" altLang="cs-CZ" sz="2400" dirty="0" smtClean="0">
                <a:solidFill>
                  <a:srgbClr val="006699"/>
                </a:solidFill>
              </a:rPr>
              <a:t>Cíl: </a:t>
            </a:r>
          </a:p>
          <a:p>
            <a:pPr>
              <a:spcBef>
                <a:spcPct val="0"/>
              </a:spcBef>
            </a:pPr>
            <a:r>
              <a:rPr lang="cs-CZ" altLang="cs-CZ" sz="2400" dirty="0" smtClean="0">
                <a:solidFill>
                  <a:srgbClr val="006699"/>
                </a:solidFill>
              </a:rPr>
              <a:t>Nalezení </a:t>
            </a:r>
            <a:r>
              <a:rPr lang="cs-CZ" altLang="cs-CZ" sz="2400" dirty="0">
                <a:solidFill>
                  <a:srgbClr val="006699"/>
                </a:solidFill>
              </a:rPr>
              <a:t>souladu v přístupech jednotlivých členských států k hodnocení dobrého ekologického potenciálu </a:t>
            </a:r>
            <a:endParaRPr lang="cs-CZ" altLang="cs-CZ" sz="2400" dirty="0" smtClean="0">
              <a:solidFill>
                <a:srgbClr val="006699"/>
              </a:solidFill>
            </a:endParaRPr>
          </a:p>
        </p:txBody>
      </p:sp>
      <p:sp>
        <p:nvSpPr>
          <p:cNvPr id="3" name="TextovéPole 2"/>
          <p:cNvSpPr txBox="1"/>
          <p:nvPr/>
        </p:nvSpPr>
        <p:spPr>
          <a:xfrm>
            <a:off x="278713" y="3422729"/>
            <a:ext cx="6021479" cy="29546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ct val="0"/>
              </a:spcBef>
            </a:pPr>
            <a:r>
              <a:rPr lang="cs-CZ" altLang="cs-CZ" sz="2400" dirty="0">
                <a:solidFill>
                  <a:srgbClr val="006699"/>
                </a:solidFill>
              </a:rPr>
              <a:t>Výstup: </a:t>
            </a:r>
          </a:p>
          <a:p>
            <a:pPr>
              <a:spcBef>
                <a:spcPct val="0"/>
              </a:spcBef>
            </a:pPr>
            <a:r>
              <a:rPr lang="en-US" altLang="cs-CZ" sz="2400" dirty="0">
                <a:solidFill>
                  <a:srgbClr val="006699"/>
                </a:solidFill>
              </a:rPr>
              <a:t>HALLERAKER, J.H. a </a:t>
            </a:r>
            <a:r>
              <a:rPr lang="en-US" altLang="cs-CZ" sz="2400" dirty="0" err="1">
                <a:solidFill>
                  <a:srgbClr val="006699"/>
                </a:solidFill>
              </a:rPr>
              <a:t>kol</a:t>
            </a:r>
            <a:r>
              <a:rPr lang="en-US" altLang="cs-CZ" sz="2400" dirty="0">
                <a:solidFill>
                  <a:srgbClr val="006699"/>
                </a:solidFill>
              </a:rPr>
              <a:t>., 2016. Working Group ECOSTAT report on common understanding of using mitigation measures for reaching Good Ecological Potential for heavily modified water bodies - Part 1: Impacted by water storage; EUR 28413; doi:10.2760/649695</a:t>
            </a:r>
            <a:endParaRPr lang="cs-CZ" altLang="cs-CZ" sz="2400" dirty="0">
              <a:solidFill>
                <a:srgbClr val="006699"/>
              </a:solidFill>
            </a:endParaRPr>
          </a:p>
          <a:p>
            <a:endParaRPr lang="cs-CZ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3045213"/>
            <a:ext cx="2235448" cy="3160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408662864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7522" name="Picture 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3215" y="14288"/>
            <a:ext cx="9161463" cy="6843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107523" name="Picture 4" descr="PV_barev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24788" y="6205538"/>
            <a:ext cx="1319212" cy="652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ovéPole 1"/>
          <p:cNvSpPr txBox="1"/>
          <p:nvPr/>
        </p:nvSpPr>
        <p:spPr>
          <a:xfrm>
            <a:off x="2051720" y="332656"/>
            <a:ext cx="691276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b="1" dirty="0">
                <a:solidFill>
                  <a:srgbClr val="006699"/>
                </a:solidFill>
              </a:rPr>
              <a:t>Pracovní skupina pro harmonizaci metod hodnocení ekologického potenciálu silně ovlivněných vodních útvarů</a:t>
            </a:r>
          </a:p>
        </p:txBody>
      </p:sp>
      <p:pic>
        <p:nvPicPr>
          <p:cNvPr id="19477" name="Picture 21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99592" y="1196752"/>
            <a:ext cx="6408712" cy="5174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196688581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7522" name="Picture 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3215" y="14288"/>
            <a:ext cx="9161463" cy="6843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107523" name="Picture 4" descr="PV_barev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24788" y="6205538"/>
            <a:ext cx="1319212" cy="652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ovéPole 1"/>
          <p:cNvSpPr txBox="1"/>
          <p:nvPr/>
        </p:nvSpPr>
        <p:spPr>
          <a:xfrm>
            <a:off x="2051720" y="332656"/>
            <a:ext cx="691276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b="1" dirty="0">
                <a:solidFill>
                  <a:srgbClr val="006699"/>
                </a:solidFill>
              </a:rPr>
              <a:t>Pracovní skupina pro harmonizaci metod hodnocení ekologického potenciálu silně ovlivněných vodních útvarů</a:t>
            </a:r>
          </a:p>
        </p:txBody>
      </p:sp>
      <p:pic>
        <p:nvPicPr>
          <p:cNvPr id="17413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99592" y="1196752"/>
            <a:ext cx="7216930" cy="51845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839998743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7522" name="Picture 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463" y="14288"/>
            <a:ext cx="9161463" cy="6843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107523" name="Picture 4" descr="PV_barev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24788" y="6205538"/>
            <a:ext cx="1319212" cy="652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ovéPole 1"/>
          <p:cNvSpPr txBox="1"/>
          <p:nvPr/>
        </p:nvSpPr>
        <p:spPr>
          <a:xfrm>
            <a:off x="1931406" y="221193"/>
            <a:ext cx="703308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b="1" dirty="0">
                <a:solidFill>
                  <a:srgbClr val="006699"/>
                </a:solidFill>
              </a:rPr>
              <a:t>Pracovní skupina pro harmonizaci metod hodnocení ekologického potenciálu silně ovlivněných vodních </a:t>
            </a:r>
            <a:r>
              <a:rPr lang="cs-CZ" sz="2000" b="1" dirty="0" smtClean="0">
                <a:solidFill>
                  <a:srgbClr val="006699"/>
                </a:solidFill>
              </a:rPr>
              <a:t>útvarů – „dobrá praxe“</a:t>
            </a:r>
            <a:endParaRPr lang="cs-CZ" sz="2000" b="1" dirty="0">
              <a:solidFill>
                <a:srgbClr val="006699"/>
              </a:solidFill>
            </a:endParaRPr>
          </a:p>
        </p:txBody>
      </p:sp>
      <p:sp>
        <p:nvSpPr>
          <p:cNvPr id="3" name="TextovéPole 2"/>
          <p:cNvSpPr txBox="1"/>
          <p:nvPr/>
        </p:nvSpPr>
        <p:spPr>
          <a:xfrm>
            <a:off x="305182" y="1236856"/>
            <a:ext cx="8520646" cy="40010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000" dirty="0" smtClean="0">
                <a:solidFill>
                  <a:srgbClr val="006699"/>
                </a:solidFill>
              </a:rPr>
              <a:t>Evropa si „ví rady“ s následujícími zmírňujícími opatření: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cs-CZ" sz="2000" dirty="0" smtClean="0">
                <a:solidFill>
                  <a:srgbClr val="006699"/>
                </a:solidFill>
              </a:rPr>
              <a:t>zajištěním migrace ryb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cs-CZ" sz="2000" dirty="0" smtClean="0">
                <a:solidFill>
                  <a:srgbClr val="006699"/>
                </a:solidFill>
              </a:rPr>
              <a:t>zajištěním dostatečných průtoků, včetně jejich variability a zmírnění </a:t>
            </a:r>
            <a:r>
              <a:rPr lang="cs-CZ" sz="2000" dirty="0">
                <a:solidFill>
                  <a:srgbClr val="006699"/>
                </a:solidFill>
              </a:rPr>
              <a:t>rychle se měnících průtoků (špičkování</a:t>
            </a:r>
            <a:r>
              <a:rPr lang="cs-CZ" sz="2000" dirty="0" smtClean="0">
                <a:solidFill>
                  <a:srgbClr val="006699"/>
                </a:solidFill>
              </a:rPr>
              <a:t>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000" dirty="0" smtClean="0">
                <a:solidFill>
                  <a:srgbClr val="006699"/>
                </a:solidFill>
              </a:rPr>
              <a:t>Již méně si ví rady se zmírňujícími opatřeními pro: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cs-CZ" sz="2000" dirty="0" smtClean="0">
                <a:solidFill>
                  <a:srgbClr val="006699"/>
                </a:solidFill>
              </a:rPr>
              <a:t>zajištění managementu sedimentů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cs-CZ" sz="2000" dirty="0" smtClean="0">
                <a:solidFill>
                  <a:srgbClr val="006699"/>
                </a:solidFill>
              </a:rPr>
              <a:t>zmírnění ovlivnění hydrologického režimu vzdutím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cs-CZ" sz="2000" dirty="0" smtClean="0">
                <a:solidFill>
                  <a:srgbClr val="006699"/>
                </a:solidFill>
              </a:rPr>
              <a:t>zmírnění změn fyzikálně – chemických parametrů (především teploty)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000" u="sng" dirty="0" smtClean="0">
                <a:solidFill>
                  <a:srgbClr val="006699"/>
                </a:solidFill>
              </a:rPr>
              <a:t>Přímo pro vodní nádrže se zabývá pouze jedním typem zmírňujících opatření – zmírnění rychlých změn hladiny v nádrži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cs-CZ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4463805"/>
            <a:ext cx="1548291" cy="15482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71834" y="4469577"/>
            <a:ext cx="1542519" cy="15425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14353" y="4485660"/>
            <a:ext cx="1577727" cy="15777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4485660"/>
            <a:ext cx="1604142" cy="16041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3669" y="4473404"/>
            <a:ext cx="1602238" cy="1602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375079919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7522" name="Picture 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463" y="14288"/>
            <a:ext cx="9161463" cy="6843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107523" name="Picture 4" descr="PV_barev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24788" y="6205538"/>
            <a:ext cx="1319212" cy="652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ovéPole 1"/>
          <p:cNvSpPr txBox="1"/>
          <p:nvPr/>
        </p:nvSpPr>
        <p:spPr>
          <a:xfrm>
            <a:off x="2099064" y="260648"/>
            <a:ext cx="670464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cs-CZ" sz="3200" b="1" dirty="0">
                <a:solidFill>
                  <a:srgbClr val="006699"/>
                </a:solidFill>
                <a:cs typeface="Arial" charset="0"/>
              </a:rPr>
              <a:t>Silně ovlivněné </a:t>
            </a:r>
            <a:r>
              <a:rPr lang="cs-CZ" sz="3200" b="1" dirty="0" smtClean="0">
                <a:solidFill>
                  <a:srgbClr val="006699"/>
                </a:solidFill>
                <a:cs typeface="Arial" charset="0"/>
              </a:rPr>
              <a:t>a umělé vodní útvary (HMWB a AWB) v povodí Vltavy</a:t>
            </a:r>
            <a:endParaRPr lang="cs-CZ" sz="3200" b="1" dirty="0">
              <a:solidFill>
                <a:srgbClr val="006699"/>
              </a:solidFill>
              <a:cs typeface="Arial" charset="0"/>
            </a:endParaRPr>
          </a:p>
        </p:txBody>
      </p:sp>
      <p:graphicFrame>
        <p:nvGraphicFramePr>
          <p:cNvPr id="3" name="Tabulka 2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3433072286"/>
              </p:ext>
            </p:extLst>
          </p:nvPr>
        </p:nvGraphicFramePr>
        <p:xfrm>
          <a:off x="554843" y="2460958"/>
          <a:ext cx="8016850" cy="113081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194114"/>
                <a:gridCol w="6822736"/>
              </a:tblGrid>
              <a:tr h="268586">
                <a:tc>
                  <a:txBody>
                    <a:bodyPr/>
                    <a:lstStyle/>
                    <a:p>
                      <a:pPr algn="l" fontAlgn="b"/>
                      <a:r>
                        <a:rPr lang="cs-CZ" sz="1800" u="none" strike="noStrike" dirty="0">
                          <a:solidFill>
                            <a:srgbClr val="006699"/>
                          </a:solidFill>
                          <a:effectLst/>
                        </a:rPr>
                        <a:t>DVL_0110</a:t>
                      </a:r>
                      <a:endParaRPr lang="cs-CZ" sz="1800" b="0" i="0" u="none" strike="noStrike" dirty="0">
                        <a:solidFill>
                          <a:srgbClr val="006699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800" u="none" strike="noStrike" dirty="0">
                          <a:solidFill>
                            <a:srgbClr val="006699"/>
                          </a:solidFill>
                          <a:effectLst/>
                        </a:rPr>
                        <a:t>Vltava od hráze nádrže Slapy po tok Sázava</a:t>
                      </a:r>
                      <a:endParaRPr lang="cs-CZ" sz="1800" b="0" i="0" u="none" strike="noStrike" dirty="0">
                        <a:solidFill>
                          <a:srgbClr val="006699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288802">
                <a:tc>
                  <a:txBody>
                    <a:bodyPr/>
                    <a:lstStyle/>
                    <a:p>
                      <a:pPr algn="l" fontAlgn="b"/>
                      <a:r>
                        <a:rPr lang="cs-CZ" sz="1800" u="none" strike="noStrike">
                          <a:solidFill>
                            <a:srgbClr val="006699"/>
                          </a:solidFill>
                          <a:effectLst/>
                        </a:rPr>
                        <a:t>DVL_0030</a:t>
                      </a:r>
                      <a:endParaRPr lang="cs-CZ" sz="1800" b="0" i="0" u="none" strike="noStrike">
                        <a:solidFill>
                          <a:srgbClr val="006699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800" u="none" strike="noStrike" dirty="0">
                          <a:solidFill>
                            <a:srgbClr val="006699"/>
                          </a:solidFill>
                          <a:effectLst/>
                        </a:rPr>
                        <a:t>Vltava od hráze nádrže Orlík po vzdutí nádrže Slapy</a:t>
                      </a:r>
                      <a:endParaRPr lang="cs-CZ" sz="1800" b="0" i="0" u="none" strike="noStrike" dirty="0">
                        <a:solidFill>
                          <a:srgbClr val="006699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522732">
                <a:tc>
                  <a:txBody>
                    <a:bodyPr/>
                    <a:lstStyle/>
                    <a:p>
                      <a:pPr algn="l" fontAlgn="b"/>
                      <a:r>
                        <a:rPr lang="cs-CZ" sz="1800" u="none" strike="noStrike">
                          <a:solidFill>
                            <a:srgbClr val="006699"/>
                          </a:solidFill>
                          <a:effectLst/>
                        </a:rPr>
                        <a:t>HVL_0460</a:t>
                      </a:r>
                      <a:endParaRPr lang="cs-CZ" sz="1800" b="0" i="0" u="none" strike="noStrike">
                        <a:solidFill>
                          <a:srgbClr val="006699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800" u="none" strike="noStrike" dirty="0">
                          <a:solidFill>
                            <a:srgbClr val="006699"/>
                          </a:solidFill>
                          <a:effectLst/>
                        </a:rPr>
                        <a:t>Vltava od Malše po vzdutí nádrže Hněvkovice včetně Bezdrevského potoka od hráze rybníka Bezdrev po ústí do toku Vltava</a:t>
                      </a:r>
                      <a:endParaRPr lang="cs-CZ" sz="1800" b="0" i="0" u="none" strike="noStrike" dirty="0">
                        <a:solidFill>
                          <a:srgbClr val="006699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</a:tbl>
          </a:graphicData>
        </a:graphic>
      </p:graphicFrame>
      <p:graphicFrame>
        <p:nvGraphicFramePr>
          <p:cNvPr id="4" name="Tabulka 3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2167047099"/>
              </p:ext>
            </p:extLst>
          </p:nvPr>
        </p:nvGraphicFramePr>
        <p:xfrm>
          <a:off x="555582" y="4075141"/>
          <a:ext cx="8136904" cy="138937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190702"/>
                <a:gridCol w="5946202"/>
              </a:tblGrid>
              <a:tr h="608002">
                <a:tc>
                  <a:txBody>
                    <a:bodyPr/>
                    <a:lstStyle/>
                    <a:p>
                      <a:pPr algn="l" fontAlgn="b"/>
                      <a:r>
                        <a:rPr lang="cs-CZ" sz="1800" u="none" strike="noStrike" dirty="0">
                          <a:solidFill>
                            <a:srgbClr val="006699"/>
                          </a:solidFill>
                          <a:effectLst/>
                        </a:rPr>
                        <a:t>HVL_0610</a:t>
                      </a:r>
                      <a:endParaRPr lang="cs-CZ" sz="1800" b="0" i="0" u="none" strike="noStrike" dirty="0">
                        <a:solidFill>
                          <a:srgbClr val="006699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800" u="none" strike="noStrike" dirty="0">
                          <a:solidFill>
                            <a:srgbClr val="006699"/>
                          </a:solidFill>
                          <a:effectLst/>
                        </a:rPr>
                        <a:t>Prostřední stoka od počátku po vzdutí rybníka Rožmberk, včetně toku Spolský potok od hráze rybníka Svět </a:t>
                      </a:r>
                      <a:endParaRPr lang="cs-CZ" sz="1800" b="0" i="0" u="none" strike="noStrike" dirty="0">
                        <a:solidFill>
                          <a:srgbClr val="006699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313693">
                <a:tc>
                  <a:txBody>
                    <a:bodyPr/>
                    <a:lstStyle/>
                    <a:p>
                      <a:pPr algn="l" fontAlgn="b"/>
                      <a:r>
                        <a:rPr lang="cs-CZ" sz="1800" u="none" strike="noStrike">
                          <a:solidFill>
                            <a:srgbClr val="006699"/>
                          </a:solidFill>
                          <a:effectLst/>
                        </a:rPr>
                        <a:t>HVL_0660</a:t>
                      </a:r>
                      <a:endParaRPr lang="cs-CZ" sz="1800" b="0" i="0" u="none" strike="noStrike">
                        <a:solidFill>
                          <a:srgbClr val="006699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800" u="none" strike="noStrike" dirty="0">
                          <a:solidFill>
                            <a:srgbClr val="006699"/>
                          </a:solidFill>
                          <a:effectLst/>
                        </a:rPr>
                        <a:t>Zlatá stoka</a:t>
                      </a:r>
                      <a:endParaRPr lang="cs-CZ" sz="1800" b="0" i="0" u="none" strike="noStrike" dirty="0">
                        <a:solidFill>
                          <a:srgbClr val="006699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467679">
                <a:tc>
                  <a:txBody>
                    <a:bodyPr/>
                    <a:lstStyle/>
                    <a:p>
                      <a:pPr algn="l" fontAlgn="b"/>
                      <a:r>
                        <a:rPr lang="cs-CZ" sz="1800" u="none" strike="noStrike">
                          <a:solidFill>
                            <a:srgbClr val="006699"/>
                          </a:solidFill>
                          <a:effectLst/>
                        </a:rPr>
                        <a:t>DVL_0830</a:t>
                      </a:r>
                      <a:endParaRPr lang="cs-CZ" sz="1800" b="0" i="0" u="none" strike="noStrike">
                        <a:solidFill>
                          <a:srgbClr val="006699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800" u="none" strike="noStrike" dirty="0">
                          <a:solidFill>
                            <a:srgbClr val="006699"/>
                          </a:solidFill>
                          <a:effectLst/>
                        </a:rPr>
                        <a:t>Vraňansko-</a:t>
                      </a:r>
                      <a:r>
                        <a:rPr lang="cs-CZ" sz="1800" u="none" strike="noStrike" dirty="0" err="1">
                          <a:solidFill>
                            <a:srgbClr val="006699"/>
                          </a:solidFill>
                          <a:effectLst/>
                        </a:rPr>
                        <a:t>hořínský</a:t>
                      </a:r>
                      <a:r>
                        <a:rPr lang="cs-CZ" sz="1800" u="none" strike="noStrike" dirty="0">
                          <a:solidFill>
                            <a:srgbClr val="006699"/>
                          </a:solidFill>
                          <a:effectLst/>
                        </a:rPr>
                        <a:t> plavební kanál</a:t>
                      </a:r>
                      <a:endParaRPr lang="cs-CZ" sz="1800" b="0" i="0" u="none" strike="noStrike" dirty="0">
                        <a:solidFill>
                          <a:srgbClr val="006699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</a:tbl>
          </a:graphicData>
        </a:graphic>
      </p:graphicFrame>
      <p:sp>
        <p:nvSpPr>
          <p:cNvPr id="8" name="TextovéPole 7"/>
          <p:cNvSpPr txBox="1"/>
          <p:nvPr/>
        </p:nvSpPr>
        <p:spPr>
          <a:xfrm>
            <a:off x="511765" y="2060848"/>
            <a:ext cx="323684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000" b="1" dirty="0" smtClean="0">
                <a:solidFill>
                  <a:srgbClr val="006699"/>
                </a:solidFill>
              </a:rPr>
              <a:t>HMWB na tekoucích vodách</a:t>
            </a:r>
            <a:r>
              <a:rPr lang="cs-CZ" dirty="0" smtClean="0">
                <a:solidFill>
                  <a:srgbClr val="006699"/>
                </a:solidFill>
              </a:rPr>
              <a:t>:</a:t>
            </a:r>
            <a:endParaRPr lang="cs-CZ" dirty="0">
              <a:solidFill>
                <a:srgbClr val="006699"/>
              </a:solidFill>
            </a:endParaRPr>
          </a:p>
        </p:txBody>
      </p:sp>
      <p:sp>
        <p:nvSpPr>
          <p:cNvPr id="9" name="TextovéPole 8"/>
          <p:cNvSpPr txBox="1"/>
          <p:nvPr/>
        </p:nvSpPr>
        <p:spPr>
          <a:xfrm>
            <a:off x="545331" y="3645024"/>
            <a:ext cx="234692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000" b="1" dirty="0" smtClean="0">
                <a:solidFill>
                  <a:srgbClr val="006699"/>
                </a:solidFill>
              </a:rPr>
              <a:t>Umělé vodní útvary</a:t>
            </a:r>
            <a:r>
              <a:rPr lang="cs-CZ" sz="2000" dirty="0" smtClean="0">
                <a:solidFill>
                  <a:srgbClr val="006699"/>
                </a:solidFill>
              </a:rPr>
              <a:t>:</a:t>
            </a:r>
            <a:endParaRPr lang="cs-CZ" sz="2000" dirty="0">
              <a:solidFill>
                <a:srgbClr val="006699"/>
              </a:solidFill>
            </a:endParaRPr>
          </a:p>
        </p:txBody>
      </p:sp>
      <p:sp>
        <p:nvSpPr>
          <p:cNvPr id="5" name="TextovéPole 4"/>
          <p:cNvSpPr txBox="1"/>
          <p:nvPr/>
        </p:nvSpPr>
        <p:spPr>
          <a:xfrm>
            <a:off x="545331" y="1465508"/>
            <a:ext cx="6103017" cy="67710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000" b="1" dirty="0" smtClean="0">
                <a:solidFill>
                  <a:srgbClr val="006699"/>
                </a:solidFill>
              </a:rPr>
              <a:t>HMWB na stojatých vodách</a:t>
            </a:r>
            <a:r>
              <a:rPr lang="cs-CZ" dirty="0" smtClean="0"/>
              <a:t>: </a:t>
            </a:r>
            <a:r>
              <a:rPr lang="cs-CZ" dirty="0" smtClean="0">
                <a:solidFill>
                  <a:srgbClr val="006699"/>
                </a:solidFill>
              </a:rPr>
              <a:t>15 vodních nádrží a 12 rybníků</a:t>
            </a:r>
          </a:p>
          <a:p>
            <a:endParaRPr lang="cs-CZ" dirty="0"/>
          </a:p>
        </p:txBody>
      </p:sp>
      <p:sp>
        <p:nvSpPr>
          <p:cNvPr id="6" name="TextovéPole 5"/>
          <p:cNvSpPr txBox="1"/>
          <p:nvPr/>
        </p:nvSpPr>
        <p:spPr>
          <a:xfrm>
            <a:off x="480640" y="5589240"/>
            <a:ext cx="793723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000" b="1" smtClean="0">
                <a:solidFill>
                  <a:srgbClr val="FF0000"/>
                </a:solidFill>
              </a:rPr>
              <a:t>KROMĚ DVOU NENÍ ŽÁDNÝ </a:t>
            </a:r>
            <a:r>
              <a:rPr lang="cs-CZ" sz="2000" b="1" dirty="0" smtClean="0">
                <a:solidFill>
                  <a:srgbClr val="FF0000"/>
                </a:solidFill>
              </a:rPr>
              <a:t>V DOBRÉM EKOLOGICKÉM POTENCIÁLU!</a:t>
            </a:r>
          </a:p>
          <a:p>
            <a:r>
              <a:rPr lang="cs-CZ" sz="2000" b="1" dirty="0" smtClean="0">
                <a:solidFill>
                  <a:srgbClr val="FF0000"/>
                </a:solidFill>
              </a:rPr>
              <a:t>ZMÍRŇUJÍCÍ OPATŘENÍ ZAMĚŘENA PŘEDEVŠÍM NA SNÍŽENÍ EUTROFIZACE</a:t>
            </a:r>
            <a:endParaRPr lang="cs-CZ" sz="2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43030318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7522" name="Picture 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463" y="14288"/>
            <a:ext cx="9161463" cy="6843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107523" name="Picture 4" descr="PV_barev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24788" y="6205538"/>
            <a:ext cx="1319212" cy="652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ovéPole 1"/>
          <p:cNvSpPr txBox="1"/>
          <p:nvPr/>
        </p:nvSpPr>
        <p:spPr>
          <a:xfrm>
            <a:off x="2099064" y="260648"/>
            <a:ext cx="6704641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cs-CZ" sz="2800" b="1" dirty="0">
                <a:solidFill>
                  <a:srgbClr val="006699"/>
                </a:solidFill>
                <a:cs typeface="Arial" charset="0"/>
              </a:rPr>
              <a:t>Silně ovlivněné </a:t>
            </a:r>
            <a:r>
              <a:rPr lang="cs-CZ" sz="2800" b="1" dirty="0" smtClean="0">
                <a:solidFill>
                  <a:srgbClr val="006699"/>
                </a:solidFill>
                <a:cs typeface="Arial" charset="0"/>
              </a:rPr>
              <a:t>a umělé vodní útvary (HMWB a AWB) v povodí Vltavy  - mapa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cs-CZ" sz="3200" b="1" dirty="0">
              <a:solidFill>
                <a:srgbClr val="006699"/>
              </a:solidFill>
              <a:cs typeface="Arial" charset="0"/>
            </a:endParaRPr>
          </a:p>
        </p:txBody>
      </p:sp>
      <p:pic>
        <p:nvPicPr>
          <p:cNvPr id="2050" name="Picture 2" descr="C:\Users\opatrilova\AppData\Local\Microsoft\Windows\Temporary Internet Files\Content.Outlook\HQ0DLDAB\Mapa_HMWB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164571"/>
            <a:ext cx="7308304" cy="516695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330859971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3237</TotalTime>
  <Words>612</Words>
  <Application>Microsoft Office PowerPoint</Application>
  <PresentationFormat>Předvádění na obrazovce (4:3)</PresentationFormat>
  <Paragraphs>90</Paragraphs>
  <Slides>13</Slides>
  <Notes>13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13</vt:i4>
      </vt:variant>
    </vt:vector>
  </HeadingPairs>
  <TitlesOfParts>
    <vt:vector size="14" baseType="lpstr">
      <vt:lpstr>Motiv systému Office</vt:lpstr>
      <vt:lpstr>Snímek 1</vt:lpstr>
      <vt:lpstr>Snímek 2</vt:lpstr>
      <vt:lpstr>Snímek 3</vt:lpstr>
      <vt:lpstr>Snímek 4</vt:lpstr>
      <vt:lpstr>Snímek 5</vt:lpstr>
      <vt:lpstr>Snímek 6</vt:lpstr>
      <vt:lpstr>Snímek 7</vt:lpstr>
      <vt:lpstr>Snímek 8</vt:lpstr>
      <vt:lpstr>Snímek 9</vt:lpstr>
      <vt:lpstr>Snímek 10</vt:lpstr>
      <vt:lpstr>Snímek 11</vt:lpstr>
      <vt:lpstr>Snímek 12</vt:lpstr>
      <vt:lpstr>Snímek 13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Opatřilová Libuše</dc:creator>
  <cp:lastModifiedBy>dobias</cp:lastModifiedBy>
  <cp:revision>317</cp:revision>
  <cp:lastPrinted>2017-06-14T12:12:20Z</cp:lastPrinted>
  <dcterms:created xsi:type="dcterms:W3CDTF">2016-06-06T05:35:46Z</dcterms:created>
  <dcterms:modified xsi:type="dcterms:W3CDTF">2017-10-03T08:37:58Z</dcterms:modified>
</cp:coreProperties>
</file>