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sldIdLst>
    <p:sldId id="273" r:id="rId2"/>
    <p:sldId id="361" r:id="rId3"/>
    <p:sldId id="364" r:id="rId4"/>
    <p:sldId id="366" r:id="rId5"/>
    <p:sldId id="365" r:id="rId6"/>
    <p:sldId id="368" r:id="rId7"/>
    <p:sldId id="367" r:id="rId8"/>
    <p:sldId id="370" r:id="rId9"/>
    <p:sldId id="371" r:id="rId10"/>
    <p:sldId id="372" r:id="rId11"/>
    <p:sldId id="369" r:id="rId12"/>
    <p:sldId id="373" r:id="rId13"/>
    <p:sldId id="359" r:id="rId14"/>
  </p:sldIdLst>
  <p:sldSz cx="9144000" cy="6858000" type="screen4x3"/>
  <p:notesSz cx="7559675" cy="106918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3600" b="1" kern="1200">
        <a:solidFill>
          <a:srgbClr val="C0504D"/>
        </a:solidFill>
        <a:latin typeface="Times New Roman" pitchFamily="18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FF"/>
    <a:srgbClr val="0060B8"/>
    <a:srgbClr val="FF0000"/>
    <a:srgbClr val="006AEA"/>
    <a:srgbClr val="FFFF00"/>
    <a:srgbClr val="005AAC"/>
    <a:srgbClr val="0053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390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52B503-41F4-4201-9750-8B0233C7A124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D7A9B50-08C6-4AFC-8EAD-18EE3E73B79B}">
      <dgm:prSet phldrT="[Text]" custT="1"/>
      <dgm:spPr/>
      <dgm:t>
        <a:bodyPr/>
        <a:lstStyle/>
        <a:p>
          <a:r>
            <a:rPr lang="cs-CZ" sz="2800" b="1" dirty="0" smtClean="0">
              <a:solidFill>
                <a:srgbClr val="0055A4"/>
              </a:solidFill>
              <a:latin typeface="Calibri" pitchFamily="34" charset="0"/>
              <a:ea typeface="Arial Unicode MS" pitchFamily="34" charset="-128"/>
            </a:rPr>
            <a:t>Problematika monitoringu</a:t>
          </a:r>
          <a:endParaRPr lang="cs-CZ" sz="2800" b="1" dirty="0"/>
        </a:p>
      </dgm:t>
    </dgm:pt>
    <dgm:pt modelId="{FCC13CA3-E7B2-4CE1-8EDC-84F3A58AAF49}" type="parTrans" cxnId="{86EC8723-4C82-4632-978C-9DAA896BD91E}">
      <dgm:prSet/>
      <dgm:spPr/>
      <dgm:t>
        <a:bodyPr/>
        <a:lstStyle/>
        <a:p>
          <a:endParaRPr lang="cs-CZ"/>
        </a:p>
      </dgm:t>
    </dgm:pt>
    <dgm:pt modelId="{7592B4EF-7ABA-4F32-AF10-258551E294B8}" type="sibTrans" cxnId="{86EC8723-4C82-4632-978C-9DAA896BD91E}">
      <dgm:prSet/>
      <dgm:spPr/>
      <dgm:t>
        <a:bodyPr/>
        <a:lstStyle/>
        <a:p>
          <a:endParaRPr lang="cs-CZ"/>
        </a:p>
      </dgm:t>
    </dgm:pt>
    <dgm:pt modelId="{A9A4D2F2-3241-4299-B3FA-8ABB8FB5DE44}" type="pres">
      <dgm:prSet presAssocID="{7252B503-41F4-4201-9750-8B0233C7A124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9A756B2-A7C5-4007-AE72-2902F582460B}" type="pres">
      <dgm:prSet presAssocID="{7252B503-41F4-4201-9750-8B0233C7A124}" presName="ellipse" presStyleLbl="trBgShp" presStyleIdx="0" presStyleCnt="1" custLinFactY="100000" custLinFactNeighborX="13771" custLinFactNeighborY="179353"/>
      <dgm:spPr/>
    </dgm:pt>
    <dgm:pt modelId="{C1832024-C8B4-4056-9D04-9A27D98DEF6B}" type="pres">
      <dgm:prSet presAssocID="{7252B503-41F4-4201-9750-8B0233C7A124}" presName="arrow1" presStyleLbl="fgShp" presStyleIdx="0" presStyleCnt="1" custLinFactNeighborX="56380" custLinFactNeighborY="-6856"/>
      <dgm:spPr>
        <a:solidFill>
          <a:srgbClr val="FF0000"/>
        </a:solidFill>
      </dgm:spPr>
    </dgm:pt>
    <dgm:pt modelId="{C6855FA1-E5DF-415B-91E2-FDC4A1D4E0C4}" type="pres">
      <dgm:prSet presAssocID="{7252B503-41F4-4201-9750-8B0233C7A124}" presName="rectangle" presStyleLbl="revTx" presStyleIdx="0" presStyleCnt="1" custLinFactNeighborX="14289" custLinFactNeighborY="2422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E260E73-EAEE-4B66-9334-73E8D84E33FE}" type="pres">
      <dgm:prSet presAssocID="{7252B503-41F4-4201-9750-8B0233C7A124}" presName="funnel" presStyleLbl="trAlignAcc1" presStyleIdx="0" presStyleCnt="1" custScaleX="120388" custScaleY="101700" custLinFactNeighborX="17490" custLinFactNeighborY="-5785"/>
      <dgm:spPr>
        <a:solidFill>
          <a:srgbClr val="0060B8">
            <a:alpha val="85000"/>
          </a:srgbClr>
        </a:solidFill>
      </dgm:spPr>
      <dgm:t>
        <a:bodyPr/>
        <a:lstStyle/>
        <a:p>
          <a:endParaRPr lang="cs-CZ"/>
        </a:p>
      </dgm:t>
    </dgm:pt>
  </dgm:ptLst>
  <dgm:cxnLst>
    <dgm:cxn modelId="{FF407D84-F54E-48D5-AF81-B4C97DB7AA20}" type="presOf" srcId="{7252B503-41F4-4201-9750-8B0233C7A124}" destId="{A9A4D2F2-3241-4299-B3FA-8ABB8FB5DE44}" srcOrd="0" destOrd="0" presId="urn:microsoft.com/office/officeart/2005/8/layout/funnel1"/>
    <dgm:cxn modelId="{FC99C1B1-CE52-4410-B95A-7507E208EF23}" type="presOf" srcId="{BD7A9B50-08C6-4AFC-8EAD-18EE3E73B79B}" destId="{C6855FA1-E5DF-415B-91E2-FDC4A1D4E0C4}" srcOrd="0" destOrd="0" presId="urn:microsoft.com/office/officeart/2005/8/layout/funnel1"/>
    <dgm:cxn modelId="{86EC8723-4C82-4632-978C-9DAA896BD91E}" srcId="{7252B503-41F4-4201-9750-8B0233C7A124}" destId="{BD7A9B50-08C6-4AFC-8EAD-18EE3E73B79B}" srcOrd="0" destOrd="0" parTransId="{FCC13CA3-E7B2-4CE1-8EDC-84F3A58AAF49}" sibTransId="{7592B4EF-7ABA-4F32-AF10-258551E294B8}"/>
    <dgm:cxn modelId="{62B3C2AD-296A-4DFC-8A1A-5DFBF6D10784}" type="presParOf" srcId="{A9A4D2F2-3241-4299-B3FA-8ABB8FB5DE44}" destId="{19A756B2-A7C5-4007-AE72-2902F582460B}" srcOrd="0" destOrd="0" presId="urn:microsoft.com/office/officeart/2005/8/layout/funnel1"/>
    <dgm:cxn modelId="{01E50E8E-C397-4B8D-9BDF-81BCFAFDE799}" type="presParOf" srcId="{A9A4D2F2-3241-4299-B3FA-8ABB8FB5DE44}" destId="{C1832024-C8B4-4056-9D04-9A27D98DEF6B}" srcOrd="1" destOrd="0" presId="urn:microsoft.com/office/officeart/2005/8/layout/funnel1"/>
    <dgm:cxn modelId="{B4A38209-8599-4ABE-90F8-E2F621F96109}" type="presParOf" srcId="{A9A4D2F2-3241-4299-B3FA-8ABB8FB5DE44}" destId="{C6855FA1-E5DF-415B-91E2-FDC4A1D4E0C4}" srcOrd="2" destOrd="0" presId="urn:microsoft.com/office/officeart/2005/8/layout/funnel1"/>
    <dgm:cxn modelId="{25743A32-DC67-42A5-ACF9-EBE69558A152}" type="presParOf" srcId="{A9A4D2F2-3241-4299-B3FA-8ABB8FB5DE44}" destId="{8E260E73-EAEE-4B66-9334-73E8D84E33FE}" srcOrd="3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A756B2-A7C5-4007-AE72-2902F582460B}">
      <dsp:nvSpPr>
        <dsp:cNvPr id="0" name=""/>
        <dsp:cNvSpPr/>
      </dsp:nvSpPr>
      <dsp:spPr>
        <a:xfrm>
          <a:off x="1805323" y="5072072"/>
          <a:ext cx="4388739" cy="152415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32024-C8B4-4056-9D04-9A27D98DEF6B}">
      <dsp:nvSpPr>
        <dsp:cNvPr id="0" name=""/>
        <dsp:cNvSpPr/>
      </dsp:nvSpPr>
      <dsp:spPr>
        <a:xfrm>
          <a:off x="3456387" y="4509119"/>
          <a:ext cx="850531" cy="544339"/>
        </a:xfrm>
        <a:prstGeom prst="downArrow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55FA1-E5DF-415B-91E2-FDC4A1D4E0C4}">
      <dsp:nvSpPr>
        <dsp:cNvPr id="0" name=""/>
        <dsp:cNvSpPr/>
      </dsp:nvSpPr>
      <dsp:spPr>
        <a:xfrm>
          <a:off x="1944204" y="5229201"/>
          <a:ext cx="4082548" cy="1020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>
              <a:solidFill>
                <a:srgbClr val="0055A4"/>
              </a:solidFill>
              <a:latin typeface="Calibri" pitchFamily="34" charset="0"/>
              <a:ea typeface="Arial Unicode MS" pitchFamily="34" charset="-128"/>
            </a:rPr>
            <a:t>Problematika monitoringu</a:t>
          </a:r>
          <a:endParaRPr lang="cs-CZ" sz="2800" b="1" kern="1200" dirty="0"/>
        </a:p>
      </dsp:txBody>
      <dsp:txXfrm>
        <a:off x="1944204" y="5229201"/>
        <a:ext cx="4082548" cy="1020637"/>
      </dsp:txXfrm>
    </dsp:sp>
    <dsp:sp modelId="{8E260E73-EAEE-4B66-9334-73E8D84E33FE}">
      <dsp:nvSpPr>
        <dsp:cNvPr id="0" name=""/>
        <dsp:cNvSpPr/>
      </dsp:nvSpPr>
      <dsp:spPr>
        <a:xfrm>
          <a:off x="1070199" y="374373"/>
          <a:ext cx="5734048" cy="3875155"/>
        </a:xfrm>
        <a:prstGeom prst="funnel">
          <a:avLst/>
        </a:prstGeom>
        <a:solidFill>
          <a:srgbClr val="0060B8">
            <a:alpha val="85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1" hangingPunct="0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0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1" hangingPunct="0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0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772D2085-8855-4CC4-86FD-340E66AB8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3BF0EB6E-85BC-4558-9600-B2A4F41EF369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10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11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12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2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3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4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5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6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7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8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2600A02-0805-4F9D-B7BB-C84452BCA0F8}" type="slidenum">
              <a:rPr lang="en-US" sz="1400" b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9</a:t>
            </a:fld>
            <a:endParaRPr lang="en-US" sz="1400" b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0CF7C-BBEC-40E9-BAFE-CCD5ED1658B7}" type="slidenum">
              <a:rPr lang="en-US"/>
              <a:pPr>
                <a:defRPr/>
              </a:pPr>
              <a:t>‹#›</a:t>
            </a:fld>
            <a:fld id="{6AE6F588-5B70-4AB7-8A25-FD2673169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0D7E2-2423-45D3-B16F-CAAD7EF62098}" type="slidenum">
              <a:rPr lang="en-US"/>
              <a:pPr>
                <a:defRPr/>
              </a:pPr>
              <a:t>‹#›</a:t>
            </a:fld>
            <a:fld id="{D4B5C14A-F5E4-4223-B3C1-09124DF86F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3A74B-5048-423B-AEFD-FA15C629FF13}" type="slidenum">
              <a:rPr lang="en-US"/>
              <a:pPr>
                <a:defRPr/>
              </a:pPr>
              <a:t>‹#›</a:t>
            </a:fld>
            <a:fld id="{9DFDFEBD-EC96-4523-8902-10F162E50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A438E-99A7-4D17-B570-A615FF5E4952}" type="slidenum">
              <a:rPr lang="en-US"/>
              <a:pPr>
                <a:defRPr/>
              </a:pPr>
              <a:t>‹#›</a:t>
            </a:fld>
            <a:fld id="{4E14B3D5-A9F0-4608-B47F-1B8885B98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1CB64-41E3-4ECC-AC64-517F36037DA2}" type="slidenum">
              <a:rPr lang="en-US"/>
              <a:pPr>
                <a:defRPr/>
              </a:pPr>
              <a:t>‹#›</a:t>
            </a:fld>
            <a:fld id="{70DBA3C0-CF73-4FA4-8D64-37246E266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32364-DE62-423F-8FBA-FFEFEE045800}" type="slidenum">
              <a:rPr lang="en-US"/>
              <a:pPr>
                <a:defRPr/>
              </a:pPr>
              <a:t>‹#›</a:t>
            </a:fld>
            <a:fld id="{E7CA5BFA-9114-4F08-BC02-6E6FF44F3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B63F6-53EC-4A36-8DCA-BA892E7E26D4}" type="slidenum">
              <a:rPr lang="en-US"/>
              <a:pPr>
                <a:defRPr/>
              </a:pPr>
              <a:t>‹#›</a:t>
            </a:fld>
            <a:fld id="{5A77584F-CFB4-4B7C-A057-D1F4DF0A04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85C0A-E7A9-4E26-9033-22EEB11F58B1}" type="slidenum">
              <a:rPr lang="en-US"/>
              <a:pPr>
                <a:defRPr/>
              </a:pPr>
              <a:t>‹#›</a:t>
            </a:fld>
            <a:fld id="{556EBF2C-73D8-40AC-B906-0BD8F5DC1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EC3E8-CDD7-45E5-AFC2-905CF80152A7}" type="slidenum">
              <a:rPr lang="en-US"/>
              <a:pPr>
                <a:defRPr/>
              </a:pPr>
              <a:t>‹#›</a:t>
            </a:fld>
            <a:fld id="{53BB82CD-9EA2-4090-AD87-8398352A0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93B3C-5F8E-4162-83F0-A46813F1E29C}" type="slidenum">
              <a:rPr lang="en-US"/>
              <a:pPr>
                <a:defRPr/>
              </a:pPr>
              <a:t>‹#›</a:t>
            </a:fld>
            <a:fld id="{F35DFC8D-838C-46D1-B63B-09A2A14B3C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CF533-6502-4A8A-8012-49032D9717C9}" type="slidenum">
              <a:rPr lang="en-US"/>
              <a:pPr>
                <a:defRPr/>
              </a:pPr>
              <a:t>‹#›</a:t>
            </a:fld>
            <a:fld id="{C3B41C13-DEDE-4B69-A65E-D7EF2DE3A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12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</a:tabLst>
              <a:defRPr sz="1800" b="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8/9/12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356350"/>
            <a:ext cx="2894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800" b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12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</a:tabLst>
              <a:defRPr sz="1800" b="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1pPr>
          </a:lstStyle>
          <a:p>
            <a:pPr>
              <a:defRPr/>
            </a:pPr>
            <a:fld id="{A24D70B3-21BD-46C2-BC9F-BD51438087EE}" type="slidenum">
              <a:rPr lang="en-US"/>
              <a:pPr>
                <a:defRPr/>
              </a:pPr>
              <a:t>‹#›</a:t>
            </a:fld>
            <a:fld id="{0E4B1940-F7B7-4971-B2CA-AC598FE17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2pPr>
      <a:lvl3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3pPr>
      <a:lvl4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4pPr>
      <a:lvl5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5pPr>
      <a:lvl6pPr marL="25146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6pPr>
      <a:lvl7pPr marL="29718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7pPr>
      <a:lvl8pPr marL="34290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8pPr>
      <a:lvl9pPr marL="38862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defTabSz="449263" rtl="0" eaLnBrk="0" fontAlgn="base" hangingPunct="0">
        <a:lnSpc>
          <a:spcPct val="11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buChar char="–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11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11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11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11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11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11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11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Pozadi_Norsko"/>
          <p:cNvPicPr>
            <a:picLocks noChangeAspect="1" noChangeArrowheads="1"/>
          </p:cNvPicPr>
          <p:nvPr/>
        </p:nvPicPr>
        <p:blipFill>
          <a:blip r:embed="rId3" cstate="print"/>
          <a:srcRect t="9854"/>
          <a:stretch>
            <a:fillRect/>
          </a:stretch>
        </p:blipFill>
        <p:spPr bwMode="auto">
          <a:xfrm>
            <a:off x="0" y="0"/>
            <a:ext cx="9144000" cy="618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95288" y="4292600"/>
            <a:ext cx="8228012" cy="1260475"/>
          </a:xfrm>
        </p:spPr>
        <p:txBody>
          <a:bodyPr/>
          <a:lstStyle/>
          <a:p>
            <a:pPr algn="ctr">
              <a:buFont typeface="Times New Roman" pitchFamily="18" charset="0"/>
              <a:buNone/>
            </a:pPr>
            <a:r>
              <a:rPr lang="cs-CZ" sz="2400" dirty="0" smtClean="0">
                <a:solidFill>
                  <a:srgbClr val="FF0000"/>
                </a:solidFill>
                <a:latin typeface="Arial" charset="0"/>
              </a:rPr>
              <a:t>Mgr. Jakub Dobiáš a kol.</a:t>
            </a:r>
          </a:p>
          <a:p>
            <a:pPr algn="ctr">
              <a:buFont typeface="Times New Roman" pitchFamily="18" charset="0"/>
              <a:buNone/>
            </a:pPr>
            <a:endParaRPr lang="cs-CZ" b="1" dirty="0" smtClean="0">
              <a:solidFill>
                <a:srgbClr val="FF0000"/>
              </a:solidFill>
              <a:latin typeface="Arial" charset="0"/>
            </a:endParaRPr>
          </a:p>
          <a:p>
            <a:pPr algn="ctr">
              <a:buFont typeface="Times New Roman" pitchFamily="18" charset="0"/>
              <a:buNone/>
            </a:pPr>
            <a:endParaRPr lang="cs-CZ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468313" y="836613"/>
            <a:ext cx="8228012" cy="1044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342900" indent="-342900" algn="ctr" eaLnBrk="0" hangingPunct="0">
              <a:lnSpc>
                <a:spcPct val="11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cs-CZ" sz="2800" kern="0" dirty="0" smtClean="0">
                <a:solidFill>
                  <a:srgbClr val="0060B8"/>
                </a:solidFill>
                <a:latin typeface="Arial" charset="0"/>
                <a:ea typeface="+mn-ea"/>
              </a:rPr>
              <a:t>Dynamika vyplavování pesticidních látek v povodí Čechtického potoka</a:t>
            </a:r>
            <a:endParaRPr lang="cs-CZ" sz="2800" kern="0" dirty="0">
              <a:solidFill>
                <a:srgbClr val="0060B8"/>
              </a:solidFill>
              <a:latin typeface="Arial" charset="0"/>
              <a:ea typeface="+mn-ea"/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2051720" y="6165304"/>
            <a:ext cx="6571828" cy="54039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cs-C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Řešeno v rámci projektu TAČR, č. TA04021527</a:t>
            </a:r>
          </a:p>
        </p:txBody>
      </p:sp>
      <p:pic>
        <p:nvPicPr>
          <p:cNvPr id="6" name="Obrázek 5" descr="logo_TACR_zak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5877272"/>
            <a:ext cx="864096" cy="86409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8340" y="1309592"/>
            <a:ext cx="4967716" cy="2983504"/>
          </a:xfrm>
          <a:solidFill>
            <a:schemeClr val="bg1"/>
          </a:solidFill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1800" dirty="0" smtClean="0"/>
              <a:t>Většina metabolitů </a:t>
            </a:r>
            <a:r>
              <a:rPr lang="cs-CZ" sz="1800" dirty="0" err="1" smtClean="0"/>
              <a:t>chloracetanilidových</a:t>
            </a:r>
            <a:r>
              <a:rPr lang="cs-CZ" sz="1800" dirty="0" smtClean="0"/>
              <a:t> pesticidů reagovala na </a:t>
            </a:r>
            <a:r>
              <a:rPr lang="cs-CZ" sz="1800" b="1" dirty="0" smtClean="0"/>
              <a:t>zvýšení Q snížením koncentrací</a:t>
            </a:r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endParaRPr lang="cs-CZ" sz="1600" dirty="0" smtClean="0"/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600" dirty="0" smtClean="0"/>
              <a:t>metazachlor OA, ESA, alachlor ESA, </a:t>
            </a:r>
            <a:r>
              <a:rPr lang="cs-CZ" sz="1600" dirty="0" err="1" smtClean="0"/>
              <a:t>acetochlor</a:t>
            </a:r>
            <a:r>
              <a:rPr lang="cs-CZ" sz="1600" dirty="0" smtClean="0"/>
              <a:t> ESA, metolachlor ESA</a:t>
            </a:r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600" dirty="0" smtClean="0"/>
              <a:t>vysoká persistence v půdě (v kontinuálních vzorcích jsou měřitelné celou sezonu)</a:t>
            </a:r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600" dirty="0" smtClean="0"/>
              <a:t>starší aplikace </a:t>
            </a:r>
            <a:r>
              <a:rPr lang="cs-CZ" sz="1600" b="1" dirty="0" smtClean="0">
                <a:solidFill>
                  <a:schemeClr val="tx1"/>
                </a:solidFill>
                <a:sym typeface="Wingdings 2"/>
              </a:rPr>
              <a:t> </a:t>
            </a:r>
            <a:r>
              <a:rPr lang="cs-CZ" sz="1600" dirty="0" smtClean="0">
                <a:solidFill>
                  <a:schemeClr val="tx1"/>
                </a:solidFill>
                <a:sym typeface="Wingdings 2"/>
              </a:rPr>
              <a:t>při epizodě jsou koncentrace „</a:t>
            </a:r>
            <a:r>
              <a:rPr lang="cs-CZ" sz="1600" dirty="0" err="1" smtClean="0">
                <a:solidFill>
                  <a:schemeClr val="tx1"/>
                </a:solidFill>
                <a:sym typeface="Wingdings 2"/>
              </a:rPr>
              <a:t>nařeďovány</a:t>
            </a:r>
            <a:r>
              <a:rPr lang="cs-CZ" sz="1600" dirty="0" smtClean="0">
                <a:solidFill>
                  <a:schemeClr val="tx1"/>
                </a:solidFill>
                <a:sym typeface="Wingdings 2"/>
              </a:rPr>
              <a:t>“</a:t>
            </a:r>
            <a:endParaRPr lang="cs-CZ" sz="1800" dirty="0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7" name="Title 1"/>
          <p:cNvSpPr>
            <a:spLocks/>
          </p:cNvSpPr>
          <p:nvPr/>
        </p:nvSpPr>
        <p:spPr bwMode="auto">
          <a:xfrm>
            <a:off x="2000232" y="142852"/>
            <a:ext cx="70564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FF0000"/>
                </a:solidFill>
                <a:latin typeface="Calibri" pitchFamily="34" charset="0"/>
                <a:ea typeface="Arial Unicode MS" pitchFamily="34" charset="-128"/>
              </a:rPr>
              <a:t>Rozdílná </a:t>
            </a: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dynamika vyplavování</a:t>
            </a:r>
          </a:p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Výsledky hydrologických událostí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pic>
        <p:nvPicPr>
          <p:cNvPr id="11" name="Obrázek 10" descr="obr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3933056"/>
            <a:ext cx="3956548" cy="23508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4" name="Obrázek 13" descr="obr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1484784"/>
            <a:ext cx="3937496" cy="23508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101598" y="4279144"/>
            <a:ext cx="4967716" cy="216024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Rozdílná dynamika vyplavování během dvou srážek</a:t>
            </a:r>
            <a:endParaRPr kumimoji="0" lang="cs-CZ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konc</a:t>
            </a:r>
            <a:r>
              <a:rPr kumimoji="0" lang="cs-CZ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cs-CZ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fluroxypyru</a:t>
            </a:r>
            <a:r>
              <a:rPr kumimoji="0" lang="cs-CZ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cs-CZ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mesotrionu</a:t>
            </a:r>
            <a:r>
              <a:rPr kumimoji="0" lang="cs-CZ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cs-CZ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metribuzinu</a:t>
            </a:r>
            <a:r>
              <a:rPr kumimoji="0" lang="cs-CZ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se zvýšily až při druhé srážce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aplikace v povodí po prvním dešti? 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Obrázek 14" descr="depositphotos_108857698-stock-photo-vintage-drawing-pota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4726268"/>
            <a:ext cx="683217" cy="692696"/>
          </a:xfrm>
          <a:prstGeom prst="rect">
            <a:avLst/>
          </a:prstGeom>
        </p:spPr>
      </p:pic>
      <p:pic>
        <p:nvPicPr>
          <p:cNvPr id="16" name="Obrázek 15" descr="kukurice-cnelk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51720" y="4552448"/>
            <a:ext cx="576064" cy="96762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81168" cy="1943546"/>
          </a:xfrm>
          <a:noFill/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/>
              <a:t>období 4-11/2016, epizody součástí slévaných vzorků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b="1" dirty="0" smtClean="0"/>
              <a:t>3,88 kg </a:t>
            </a:r>
            <a:r>
              <a:rPr lang="cs-CZ" sz="2000" dirty="0" smtClean="0"/>
              <a:t>(</a:t>
            </a:r>
            <a:r>
              <a:rPr lang="cs-CZ" sz="2000" dirty="0" err="1" smtClean="0"/>
              <a:t>Q</a:t>
            </a:r>
            <a:r>
              <a:rPr lang="cs-CZ" sz="2000" baseline="-25000" dirty="0" err="1" smtClean="0"/>
              <a:t>prům</a:t>
            </a:r>
            <a:r>
              <a:rPr lang="cs-CZ" sz="2000" dirty="0" smtClean="0"/>
              <a:t> = 64 l/s) 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/>
              <a:t>nejvíce na jaře a na podzim (Q, aplikace na půdu)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b="1" dirty="0" smtClean="0"/>
              <a:t>je to málo? </a:t>
            </a:r>
            <a:r>
              <a:rPr lang="cs-CZ" sz="2000" dirty="0" smtClean="0"/>
              <a:t>záleží, co všechno měříme… 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cs-CZ" sz="1800" b="1" dirty="0" smtClean="0"/>
              <a:t>12.8.2017 </a:t>
            </a:r>
            <a:r>
              <a:rPr lang="cs-CZ" sz="1800" b="1" dirty="0" err="1" smtClean="0"/>
              <a:t>Pethoxamid</a:t>
            </a:r>
            <a:r>
              <a:rPr lang="cs-CZ" sz="1800" b="1" dirty="0" smtClean="0"/>
              <a:t> – 20 000 </a:t>
            </a:r>
            <a:r>
              <a:rPr lang="cs-CZ" sz="1800" b="1" dirty="0" err="1" smtClean="0"/>
              <a:t>ng</a:t>
            </a:r>
            <a:r>
              <a:rPr lang="cs-CZ" sz="1800" b="1" dirty="0" smtClean="0"/>
              <a:t>/l - řepka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cs-CZ" sz="1800" b="1" dirty="0" smtClean="0"/>
              <a:t>4.9.2017 </a:t>
            </a:r>
            <a:r>
              <a:rPr lang="cs-CZ" sz="1800" b="1" dirty="0" err="1" smtClean="0"/>
              <a:t>Metazachlor</a:t>
            </a:r>
            <a:r>
              <a:rPr lang="cs-CZ" sz="1800" b="1" dirty="0" smtClean="0"/>
              <a:t> – 6000 </a:t>
            </a:r>
            <a:r>
              <a:rPr lang="cs-CZ" sz="1800" b="1" dirty="0" err="1" smtClean="0"/>
              <a:t>ng</a:t>
            </a:r>
            <a:r>
              <a:rPr lang="cs-CZ" sz="1800" b="1" dirty="0" smtClean="0"/>
              <a:t>/l – řepka, </a:t>
            </a:r>
            <a:r>
              <a:rPr lang="cs-CZ" sz="1800" b="1" dirty="0" err="1" smtClean="0"/>
              <a:t>Blažejovický</a:t>
            </a:r>
            <a:r>
              <a:rPr lang="cs-CZ" sz="1800" b="1" smtClean="0"/>
              <a:t> potok</a:t>
            </a:r>
            <a:endParaRPr lang="cs-CZ" sz="1800" b="1" dirty="0" smtClean="0"/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</a:pPr>
            <a:endParaRPr lang="cs-CZ" sz="1800" b="1" dirty="0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8" name="Title 1"/>
          <p:cNvSpPr>
            <a:spLocks/>
          </p:cNvSpPr>
          <p:nvPr/>
        </p:nvSpPr>
        <p:spPr bwMode="auto">
          <a:xfrm>
            <a:off x="1979613" y="260350"/>
            <a:ext cx="70564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Látková bilance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pic>
        <p:nvPicPr>
          <p:cNvPr id="7" name="Obrázek 6" descr="obr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2452" y="3308116"/>
            <a:ext cx="6258569" cy="320651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81168" cy="3959770"/>
          </a:xfrm>
          <a:noFill/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b="1" dirty="0" smtClean="0"/>
              <a:t>kontinuální vzorkování přináší přesné výsledky </a:t>
            </a:r>
            <a:r>
              <a:rPr lang="cs-CZ" sz="2000" dirty="0" smtClean="0"/>
              <a:t>množství pesticidů a jejich metabolitů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err="1" smtClean="0"/>
              <a:t>odnosy</a:t>
            </a:r>
            <a:r>
              <a:rPr lang="cs-CZ" sz="2000" dirty="0" smtClean="0"/>
              <a:t> </a:t>
            </a:r>
            <a:r>
              <a:rPr lang="cs-CZ" sz="2000" dirty="0" smtClean="0"/>
              <a:t>pesticidů většinou </a:t>
            </a:r>
            <a:r>
              <a:rPr lang="cs-CZ" sz="2000" b="1" dirty="0" smtClean="0"/>
              <a:t>korelují s průtokem positivně</a:t>
            </a:r>
            <a:r>
              <a:rPr lang="cs-CZ" sz="2000" dirty="0" smtClean="0"/>
              <a:t>, </a:t>
            </a:r>
            <a:r>
              <a:rPr lang="cs-CZ" sz="2000" dirty="0" smtClean="0"/>
              <a:t>metabolity </a:t>
            </a:r>
            <a:r>
              <a:rPr lang="cs-CZ" sz="2000" dirty="0" smtClean="0"/>
              <a:t>však </a:t>
            </a:r>
            <a:r>
              <a:rPr lang="cs-CZ" sz="2000" dirty="0" smtClean="0"/>
              <a:t>často i </a:t>
            </a:r>
            <a:r>
              <a:rPr lang="cs-CZ" sz="2000" dirty="0" smtClean="0"/>
              <a:t>negativně (hydrologické podmínky, období aplikace)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b="1" dirty="0" smtClean="0"/>
              <a:t>dynamický vývoj v užívání pesticidů </a:t>
            </a:r>
            <a:r>
              <a:rPr lang="cs-CZ" sz="2000" dirty="0" smtClean="0"/>
              <a:t>vede k obtížné identifikaci a stanovení nových látek v půdě/vodě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/>
              <a:t>správci toků musí neustále </a:t>
            </a:r>
            <a:r>
              <a:rPr lang="cs-CZ" sz="2000" b="1" dirty="0" smtClean="0"/>
              <a:t>zavádět nové </a:t>
            </a:r>
            <a:r>
              <a:rPr lang="cs-CZ" sz="2000" b="1" dirty="0" err="1" smtClean="0"/>
              <a:t>analyty</a:t>
            </a:r>
            <a:r>
              <a:rPr lang="cs-CZ" sz="2000" dirty="0" smtClean="0"/>
              <a:t>, z principu mají zpoždění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/>
              <a:t>koncentrace látek se během SO epizod mění v řádu desítek minut a to až 1000 – 10 000 x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/>
              <a:t>běžný monitoring tuto </a:t>
            </a:r>
            <a:r>
              <a:rPr lang="cs-CZ" sz="2000" b="1" dirty="0" smtClean="0"/>
              <a:t>dynamiku nepodchytí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2000" b="1" dirty="0" smtClean="0"/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2000" b="1" dirty="0" smtClean="0"/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2000" b="1" dirty="0" smtClean="0"/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b="1" dirty="0" smtClean="0"/>
              <a:t>Ucelená národní databáze o spotřebě na půdní blok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2000" dirty="0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8" name="Title 1"/>
          <p:cNvSpPr>
            <a:spLocks/>
          </p:cNvSpPr>
          <p:nvPr/>
        </p:nvSpPr>
        <p:spPr bwMode="auto">
          <a:xfrm>
            <a:off x="1979613" y="260350"/>
            <a:ext cx="70564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Závěrem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7" name="Šipka dolů 5"/>
          <p:cNvSpPr>
            <a:spLocks noChangeArrowheads="1"/>
          </p:cNvSpPr>
          <p:nvPr/>
        </p:nvSpPr>
        <p:spPr bwMode="auto">
          <a:xfrm>
            <a:off x="4067944" y="4869160"/>
            <a:ext cx="503238" cy="647700"/>
          </a:xfrm>
          <a:prstGeom prst="downArrow">
            <a:avLst>
              <a:gd name="adj1" fmla="val 50000"/>
              <a:gd name="adj2" fmla="val 5005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latin typeface="Arial" charset="0"/>
              <a:ea typeface="Arial Unicode MS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2411413" y="273050"/>
            <a:ext cx="4176712" cy="1143000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Díky za pozornost</a:t>
            </a:r>
          </a:p>
        </p:txBody>
      </p:sp>
      <p:pic>
        <p:nvPicPr>
          <p:cNvPr id="16387" name="Zástupný symbol pro obsah 4" descr="2880946_orig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20000" contrast="30000"/>
          </a:blip>
          <a:srcRect b="2388"/>
          <a:stretch>
            <a:fillRect/>
          </a:stretch>
        </p:blipFill>
        <p:spPr>
          <a:xfrm>
            <a:off x="2776487" y="1604963"/>
            <a:ext cx="3392487" cy="4416325"/>
          </a:xfrm>
        </p:spPr>
      </p:pic>
      <p:sp>
        <p:nvSpPr>
          <p:cNvPr id="4" name="Nadpis 1"/>
          <p:cNvSpPr txBox="1">
            <a:spLocks/>
          </p:cNvSpPr>
          <p:nvPr/>
        </p:nvSpPr>
        <p:spPr bwMode="auto">
          <a:xfrm>
            <a:off x="3275856" y="6119664"/>
            <a:ext cx="2808312" cy="7383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lang="cs-CZ" sz="2000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j</a:t>
            </a: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akub.dobias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@</a:t>
            </a: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pvl.cz</a:t>
            </a:r>
            <a:endParaRPr kumimoji="0" lang="cs-CZ" sz="20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353176" cy="1511498"/>
          </a:xfrm>
          <a:noFill/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err="1" smtClean="0"/>
              <a:t>Laboratotoře</a:t>
            </a:r>
            <a:r>
              <a:rPr lang="cs-CZ" sz="2000" dirty="0" smtClean="0"/>
              <a:t> PVL: 20 (10) let monitoring pesticidů a jejich metabolitů (jednotky ~ cca 250 analytů)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/>
              <a:t>v rámci provozního monitoringu sledováno 100 – 120 profilů s různou frekvencí 1-2x </a:t>
            </a:r>
            <a:r>
              <a:rPr lang="cs-CZ" sz="2000" dirty="0" err="1" smtClean="0"/>
              <a:t>měs</a:t>
            </a:r>
            <a:r>
              <a:rPr lang="cs-CZ" sz="2000" dirty="0" smtClean="0"/>
              <a:t>., 1-2x ročně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2000" dirty="0" smtClean="0"/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  <a:buNone/>
            </a:pPr>
            <a:endParaRPr lang="cs-CZ" sz="2000" dirty="0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7" name="Šipka dolů 5"/>
          <p:cNvSpPr>
            <a:spLocks noChangeArrowheads="1"/>
          </p:cNvSpPr>
          <p:nvPr/>
        </p:nvSpPr>
        <p:spPr bwMode="auto">
          <a:xfrm>
            <a:off x="3995936" y="2708920"/>
            <a:ext cx="503238" cy="647700"/>
          </a:xfrm>
          <a:prstGeom prst="downArrow">
            <a:avLst>
              <a:gd name="adj1" fmla="val 50000"/>
              <a:gd name="adj2" fmla="val 50053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latin typeface="Arial" charset="0"/>
              <a:ea typeface="Arial Unicode MS" pitchFamily="34" charset="-128"/>
            </a:endParaRPr>
          </a:p>
        </p:txBody>
      </p:sp>
      <p:sp>
        <p:nvSpPr>
          <p:cNvPr id="8" name="Title 1"/>
          <p:cNvSpPr>
            <a:spLocks/>
          </p:cNvSpPr>
          <p:nvPr/>
        </p:nvSpPr>
        <p:spPr bwMode="auto">
          <a:xfrm>
            <a:off x="1979613" y="260350"/>
            <a:ext cx="70564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Monitoring – diskrétní vs. kontinuální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251520" y="4841776"/>
            <a:ext cx="8353176" cy="20162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cs-CZ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</a:t>
            </a:r>
            <a:r>
              <a:rPr kumimoji="0" 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Co se děje, když jsme doma?</a:t>
            </a:r>
            <a:r>
              <a:rPr kumimoji="0" lang="cs-C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 </a:t>
            </a:r>
          </a:p>
          <a:p>
            <a:pPr marL="457200" marR="0" lvl="0" indent="-4572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Wingdings 2"/>
            </a:endParaRPr>
          </a:p>
          <a:p>
            <a:pPr marL="457200" marR="0" lvl="0" indent="-4572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		 2014-2017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TAČR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: Dynamika zátěže vod přípravky na ochranu rostlin</a:t>
            </a:r>
          </a:p>
          <a:p>
            <a:pPr marL="457200" marR="0" lvl="0" indent="-4572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		 2012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stanice a kontinuální vzorkování 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(dnes již běžné, ale náročné)</a:t>
            </a:r>
          </a:p>
          <a:p>
            <a:pPr marL="457200" marR="0" lvl="0" indent="-4572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 2"/>
              </a:rPr>
              <a:t>		</a:t>
            </a: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323528" y="3212976"/>
            <a:ext cx="8353176" cy="20162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None/>
              <a:tabLst/>
              <a:defRPr/>
            </a:pP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 datových řadách jsou časté koncentrační rozdíly, vzorkování nepostihne:</a:t>
            </a:r>
          </a:p>
          <a:p>
            <a:pPr marL="3543300" marR="0" lvl="7" indent="-457200" algn="l" defTabSz="449263" rtl="0" eaLnBrk="1" fontAlgn="base" latinLnBrk="0" hangingPunct="1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hydrologickou situaci	</a:t>
            </a:r>
          </a:p>
          <a:p>
            <a:pPr marL="3543300" marR="0" lvl="7" indent="-457200" algn="l" defTabSz="449263" rtl="0" eaLnBrk="1" fontAlgn="base" latinLnBrk="0" hangingPunct="1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dynamiku vyplavování</a:t>
            </a:r>
          </a:p>
          <a:p>
            <a:pPr marL="3543300" marR="0" lvl="7" indent="-457200" algn="l" defTabSz="449263" rtl="0" eaLnBrk="1" fontAlgn="base" latinLnBrk="0" hangingPunct="1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schéma užívání pesticidních látek</a:t>
            </a: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Wingdings 2"/>
            </a:endParaRPr>
          </a:p>
          <a:p>
            <a:pPr marL="457200" marR="0" lvl="0" indent="-4572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91925" y="1196752"/>
            <a:ext cx="5400848" cy="2448272"/>
          </a:xfrm>
          <a:noFill/>
        </p:spPr>
        <p:txBody>
          <a:bodyPr/>
          <a:lstStyle/>
          <a:p>
            <a:pPr>
              <a:spcAft>
                <a:spcPct val="0"/>
              </a:spcAft>
              <a:buFont typeface="Times New Roman" pitchFamily="18" charset="0"/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Kontinuální vzorkovací stanice – </a:t>
            </a:r>
            <a:r>
              <a:rPr lang="cs-CZ" sz="2000" b="1" dirty="0" err="1" smtClean="0">
                <a:solidFill>
                  <a:srgbClr val="FF0000"/>
                </a:solidFill>
              </a:rPr>
              <a:t>Čechtický</a:t>
            </a:r>
            <a:r>
              <a:rPr lang="cs-CZ" sz="2000" b="1" dirty="0" smtClean="0">
                <a:solidFill>
                  <a:srgbClr val="FF0000"/>
                </a:solidFill>
              </a:rPr>
              <a:t> potok: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/>
              <a:t>odvodňuje </a:t>
            </a:r>
            <a:r>
              <a:rPr lang="cs-CZ" sz="2000" b="1" dirty="0" smtClean="0"/>
              <a:t>zemědělskou oblast</a:t>
            </a:r>
            <a:r>
              <a:rPr lang="cs-CZ" sz="2000" dirty="0" smtClean="0"/>
              <a:t>, je </a:t>
            </a:r>
            <a:r>
              <a:rPr lang="cs-CZ" sz="2000" b="1" dirty="0" smtClean="0"/>
              <a:t>blízko hráze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/>
              <a:t>měření průtoku, online přenos, autonomní napájení, srážkoměr, měření průtoku, zákalu a vodivosti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>
                <a:solidFill>
                  <a:schemeClr val="tx1"/>
                </a:solidFill>
              </a:rPr>
              <a:t>kontinuální slévané vzorky (14 dní) a bodové vzorky z hydrologických událostí (závislost na Q)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323528" y="4409728"/>
            <a:ext cx="4104456" cy="24482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Výstupy:</a:t>
            </a:r>
          </a:p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roční </a:t>
            </a:r>
            <a:r>
              <a:rPr kumimoji="0" lang="cs-CZ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bilance,</a:t>
            </a:r>
            <a:r>
              <a:rPr kumimoji="0" lang="cs-CZ" sz="200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sezónní </a:t>
            </a:r>
            <a:r>
              <a:rPr kumimoji="0" lang="cs-CZ" sz="200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odnosy</a:t>
            </a:r>
            <a:r>
              <a:rPr kumimoji="0" lang="cs-CZ" sz="200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(jaro)</a:t>
            </a:r>
            <a:endParaRPr kumimoji="0" lang="cs-CZ" sz="20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lang="cs-CZ" sz="2000" b="0" kern="0" noProof="0" dirty="0" smtClean="0">
                <a:solidFill>
                  <a:srgbClr val="000000"/>
                </a:solidFill>
                <a:latin typeface="+mn-lt"/>
                <a:ea typeface="+mn-ea"/>
              </a:rPr>
              <a:t>koncentrační dynamika během </a:t>
            </a:r>
            <a:r>
              <a:rPr lang="cs-CZ" sz="2000" kern="0" noProof="0" dirty="0" smtClean="0">
                <a:solidFill>
                  <a:srgbClr val="000000"/>
                </a:solidFill>
                <a:latin typeface="+mn-lt"/>
                <a:ea typeface="+mn-ea"/>
              </a:rPr>
              <a:t>S-O epizody</a:t>
            </a:r>
            <a:endParaRPr kumimoji="0" lang="cs-CZ" sz="20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200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částečně</a:t>
            </a:r>
            <a:r>
              <a:rPr kumimoji="0" lang="cs-CZ" sz="200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víme co měřit</a:t>
            </a:r>
            <a:endParaRPr kumimoji="0" lang="cs-CZ" sz="200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7656" y="0"/>
            <a:ext cx="3096344" cy="560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657600"/>
            <a:ext cx="464343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Přímá spojovací šipka 12"/>
          <p:cNvCxnSpPr/>
          <p:nvPr/>
        </p:nvCxnSpPr>
        <p:spPr bwMode="auto">
          <a:xfrm flipV="1">
            <a:off x="5724128" y="764704"/>
            <a:ext cx="936104" cy="792088"/>
          </a:xfrm>
          <a:prstGeom prst="straightConnector1">
            <a:avLst/>
          </a:prstGeom>
          <a:solidFill>
            <a:srgbClr val="00B8FF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4005064"/>
            <a:ext cx="8353176" cy="2520280"/>
          </a:xfrm>
          <a:solidFill>
            <a:schemeClr val="bg1"/>
          </a:solidFill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2000" dirty="0" smtClean="0">
              <a:solidFill>
                <a:schemeClr val="tx1"/>
              </a:solidFill>
            </a:endParaRP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dirty="0" smtClean="0">
                <a:solidFill>
                  <a:schemeClr val="tx1"/>
                </a:solidFill>
              </a:rPr>
              <a:t>Situace podobná dopingu ve sportu, kdy „dopující“ jsou z hlediska možností vždy o krok napřed </a:t>
            </a:r>
          </a:p>
          <a:p>
            <a:pPr>
              <a:spcAft>
                <a:spcPct val="0"/>
              </a:spcAft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	- ekonomicky </a:t>
            </a:r>
            <a:r>
              <a:rPr lang="cs-CZ" sz="2000" dirty="0" smtClean="0">
                <a:solidFill>
                  <a:schemeClr val="tx1"/>
                </a:solidFill>
              </a:rPr>
              <a:t>(větší finanční možnosti) </a:t>
            </a:r>
            <a:endParaRPr lang="cs-CZ" sz="2000" dirty="0" smtClean="0">
              <a:solidFill>
                <a:srgbClr val="FF0000"/>
              </a:solidFill>
            </a:endParaRPr>
          </a:p>
          <a:p>
            <a:pPr>
              <a:spcAft>
                <a:spcPct val="0"/>
              </a:spcAft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	- zájmově </a:t>
            </a:r>
            <a:r>
              <a:rPr lang="cs-CZ" sz="2000" dirty="0" smtClean="0">
                <a:solidFill>
                  <a:schemeClr val="tx1"/>
                </a:solidFill>
              </a:rPr>
              <a:t>(produkce nejenom potravin  vs. stav půdy a povrchových a podzemních vod)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pic>
        <p:nvPicPr>
          <p:cNvPr id="7" name="Obrázek 5" descr="hero_ArmstrongLie-2013-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9144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/>
          </p:cNvSpPr>
          <p:nvPr/>
        </p:nvSpPr>
        <p:spPr bwMode="auto">
          <a:xfrm>
            <a:off x="3059832" y="1"/>
            <a:ext cx="5976218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Problematika monitoringu: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11" name="Diagram 10"/>
          <p:cNvGraphicFramePr/>
          <p:nvPr/>
        </p:nvGraphicFramePr>
        <p:xfrm>
          <a:off x="2123728" y="0"/>
          <a:ext cx="6804248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23928" y="836712"/>
            <a:ext cx="4248472" cy="1145777"/>
          </a:xfrm>
          <a:noFill/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b="1" dirty="0" smtClean="0"/>
              <a:t>znalost povodí, zdrojů znečištění, přehled o pěstovaných plodinách a aplikovaných látkách (spolupráce)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pic>
        <p:nvPicPr>
          <p:cNvPr id="9" name="Obrázek 8" descr="obr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9512" y="2996952"/>
            <a:ext cx="4153873" cy="239954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5661248"/>
            <a:ext cx="4932040" cy="792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tabLst/>
              <a:defRPr/>
            </a:pP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Nárůst měřených pesticidních látek a jejich metabolitů VHL Povodí Vltavy</a:t>
            </a: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4644008" y="1844824"/>
            <a:ext cx="2952328" cy="12241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None/>
              <a:tabLst/>
              <a:defRPr/>
            </a:pP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znalost </a:t>
            </a:r>
            <a:r>
              <a:rPr kumimoji="0" lang="cs-CZ" sz="20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metabolizace</a:t>
            </a:r>
            <a:r>
              <a:rPr kumimoji="0" lang="cs-CZ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rodičovských látek</a:t>
            </a: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4860032" y="2996952"/>
            <a:ext cx="2376264" cy="792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výskyt pouze během S-O epizod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412776"/>
            <a:ext cx="8353176" cy="1008112"/>
          </a:xfrm>
          <a:noFill/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2000" b="1" dirty="0" smtClean="0"/>
              <a:t>2016 – pod / průměrné srážky </a:t>
            </a:r>
            <a:r>
              <a:rPr lang="cs-CZ" sz="2000" dirty="0" smtClean="0"/>
              <a:t>(Q </a:t>
            </a:r>
            <a:r>
              <a:rPr lang="cs-CZ" sz="2000" baseline="-25000" dirty="0" err="1" smtClean="0"/>
              <a:t>prům</a:t>
            </a:r>
            <a:r>
              <a:rPr lang="cs-CZ" sz="2000" baseline="-25000" dirty="0" smtClean="0"/>
              <a:t> 4-11/2016</a:t>
            </a:r>
            <a:r>
              <a:rPr lang="cs-CZ" sz="2000" dirty="0" smtClean="0"/>
              <a:t>=63,5l/s) ale ve srovnání s 2015 (54,5 l/s) poskytl zajímavější výsledky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1200" dirty="0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8" name="Title 1"/>
          <p:cNvSpPr>
            <a:spLocks/>
          </p:cNvSpPr>
          <p:nvPr/>
        </p:nvSpPr>
        <p:spPr bwMode="auto">
          <a:xfrm>
            <a:off x="1979613" y="260350"/>
            <a:ext cx="70564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Dynamika vyplavování: Výsledky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7" name="Násobení 6"/>
          <p:cNvSpPr/>
          <p:nvPr/>
        </p:nvSpPr>
        <p:spPr bwMode="auto">
          <a:xfrm>
            <a:off x="1475656" y="3648360"/>
            <a:ext cx="914400" cy="9144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9" name="Obrázek 8" descr="aden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3" y="4924053"/>
            <a:ext cx="1584176" cy="1584176"/>
          </a:xfrm>
          <a:prstGeom prst="rect">
            <a:avLst/>
          </a:prstGeom>
        </p:spPr>
      </p:pic>
      <p:pic>
        <p:nvPicPr>
          <p:cNvPr id="10" name="Obrázek 9" descr="kukurice-cnelky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9D00"/>
              </a:clrFrom>
              <a:clrTo>
                <a:srgbClr val="F99D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8972" y="4797153"/>
            <a:ext cx="985985" cy="1656184"/>
          </a:xfrm>
          <a:prstGeom prst="rect">
            <a:avLst/>
          </a:prstGeom>
          <a:noFill/>
        </p:spPr>
      </p:pic>
      <p:pic>
        <p:nvPicPr>
          <p:cNvPr id="11" name="Obrázek 10" descr="kukurice-cnelky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9D00"/>
              </a:clrFrom>
              <a:clrTo>
                <a:srgbClr val="F99D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8264" y="2682452"/>
            <a:ext cx="985985" cy="1656184"/>
          </a:xfrm>
          <a:prstGeom prst="rect">
            <a:avLst/>
          </a:prstGeom>
          <a:noFill/>
        </p:spPr>
      </p:pic>
      <p:pic>
        <p:nvPicPr>
          <p:cNvPr id="12" name="Obrázek 11" descr="grain_ob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0072" y="2754460"/>
            <a:ext cx="1397556" cy="1283866"/>
          </a:xfrm>
          <a:prstGeom prst="rect">
            <a:avLst/>
          </a:prstGeom>
        </p:spPr>
      </p:pic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395536" y="4469336"/>
            <a:ext cx="8353176" cy="23042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Nejvyšší koncentrace  naměřené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během srážko-odtokových epizod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cyprosulfamid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(5900 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/l)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linuron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(9540 </a:t>
            </a: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/l)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bentazon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(4500 </a:t>
            </a: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/l)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isoxaflutole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(3500 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/l)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thiencarbazone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methyl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(2800 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/l)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–"/>
              <a:tabLst/>
              <a:defRPr/>
            </a:pPr>
            <a:endParaRPr kumimoji="0" lang="cs-CZ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395536" y="2276872"/>
            <a:ext cx="8353176" cy="15121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Nejvyšší koncentrace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 slévaných kontinuálních vzorcích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metazachlor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ESA (2840 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/l)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linuron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(1270 </a:t>
            </a: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/l)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bentazon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(860 </a:t>
            </a:r>
            <a:r>
              <a:rPr kumimoji="0" lang="cs-CZ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/l)</a:t>
            </a: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–"/>
              <a:tabLst/>
              <a:defRPr/>
            </a:pPr>
            <a:endParaRPr kumimoji="0" lang="cs-CZ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8340" y="1357298"/>
            <a:ext cx="5105406" cy="1783670"/>
          </a:xfrm>
          <a:noFill/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1800" b="1" dirty="0" smtClean="0"/>
              <a:t>Koncentrace ovlivněna: </a:t>
            </a:r>
            <a:r>
              <a:rPr lang="cs-CZ" sz="1800" dirty="0" smtClean="0"/>
              <a:t>vyšším průtokem a jarní, či pozdní aplikace pesticidů</a:t>
            </a:r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1800" b="1" dirty="0" smtClean="0"/>
              <a:t>Nejvyšší koncentrace herbicidů a fungicidů na jaře</a:t>
            </a:r>
            <a:r>
              <a:rPr lang="cs-CZ" sz="1800" dirty="0" smtClean="0"/>
              <a:t>, později nedetekovány nebo v řádově nižších koncentracích </a:t>
            </a:r>
            <a:r>
              <a:rPr lang="cs-CZ" sz="1800" b="1" dirty="0" smtClean="0"/>
              <a:t>X</a:t>
            </a:r>
            <a:r>
              <a:rPr lang="cs-CZ" sz="1800" dirty="0" smtClean="0"/>
              <a:t> </a:t>
            </a:r>
            <a:r>
              <a:rPr lang="cs-CZ" sz="1800" b="1" dirty="0" smtClean="0"/>
              <a:t>kontinuální monitoring </a:t>
            </a:r>
            <a:r>
              <a:rPr lang="cs-CZ" sz="1800" b="1" dirty="0" err="1" smtClean="0"/>
              <a:t>Úhlavy</a:t>
            </a:r>
            <a:endParaRPr lang="cs-CZ" sz="1800" b="1" dirty="0" smtClean="0"/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endParaRPr lang="cs-CZ" sz="2000" dirty="0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7" name="Title 1"/>
          <p:cNvSpPr>
            <a:spLocks/>
          </p:cNvSpPr>
          <p:nvPr/>
        </p:nvSpPr>
        <p:spPr bwMode="auto">
          <a:xfrm>
            <a:off x="2000232" y="142852"/>
            <a:ext cx="70564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Dynamika vyplavování</a:t>
            </a:r>
          </a:p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Výsledky kontinuálního monitoringu 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pic>
        <p:nvPicPr>
          <p:cNvPr id="8" name="Obrázek 7" descr="obr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4" y="1369690"/>
            <a:ext cx="3851739" cy="230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Obrázek 8" descr="obr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9736" y="3786190"/>
            <a:ext cx="3871134" cy="23508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Obrázek 9" descr="depositphotos_108857698-stock-photo-vintage-drawing-pota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5616" y="5805264"/>
            <a:ext cx="1038329" cy="1052736"/>
          </a:xfrm>
          <a:prstGeom prst="rect">
            <a:avLst/>
          </a:prstGeom>
        </p:spPr>
      </p:pic>
      <p:pic>
        <p:nvPicPr>
          <p:cNvPr id="11" name="Obrázek 10" descr="kukurice-cnelk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55776" y="5733256"/>
            <a:ext cx="669600" cy="1124744"/>
          </a:xfrm>
          <a:prstGeom prst="rect">
            <a:avLst/>
          </a:prstGeom>
        </p:spPr>
      </p:pic>
      <p:pic>
        <p:nvPicPr>
          <p:cNvPr id="12" name="Obrázek 11" descr="grain_ob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63888" y="5574134"/>
            <a:ext cx="1397556" cy="1283866"/>
          </a:xfrm>
          <a:prstGeom prst="rect">
            <a:avLst/>
          </a:prstGeom>
        </p:spPr>
      </p:pic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0" y="3212976"/>
            <a:ext cx="5105406" cy="2592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Překryv maximálních koncentrací: 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např. 3 účinné složky </a:t>
            </a:r>
            <a:r>
              <a:rPr kumimoji="0" lang="cs-CZ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Adenga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Aplikace v jiném období: </a:t>
            </a:r>
            <a:r>
              <a:rPr kumimoji="0" lang="cs-CZ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bentazon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vs. </a:t>
            </a:r>
            <a:r>
              <a:rPr kumimoji="0" lang="cs-CZ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dimethenomorph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později – plísňová onemocnění - sucho</a:t>
            </a:r>
          </a:p>
          <a:p>
            <a:pPr marL="742950" marR="0" lvl="1" indent="-2857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Dlouhá doba detekce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např. </a:t>
            </a:r>
            <a:r>
              <a:rPr kumimoji="0" lang="cs-CZ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linuron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účinkuje na povrchu rostlin i v kořenovém systému – postupné vyplavování</a:t>
            </a:r>
          </a:p>
          <a:p>
            <a:pPr marL="342900" marR="0" lvl="0" indent="-34290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50000"/>
              <a:buFont typeface="Times New Roman" pitchFamily="18" charset="0"/>
              <a:buChar char="•"/>
              <a:tabLst/>
              <a:defRPr/>
            </a:pPr>
            <a:endParaRPr kumimoji="0" lang="cs-CZ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8340" y="1309592"/>
            <a:ext cx="5105406" cy="4895874"/>
          </a:xfrm>
          <a:noFill/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1800" dirty="0" smtClean="0"/>
              <a:t>Zachycené </a:t>
            </a:r>
            <a:r>
              <a:rPr lang="cs-CZ" sz="1800" b="1" dirty="0" smtClean="0"/>
              <a:t>účinné látky </a:t>
            </a:r>
            <a:r>
              <a:rPr lang="cs-CZ" sz="1800" dirty="0" smtClean="0"/>
              <a:t>a jejich metabolity </a:t>
            </a:r>
            <a:r>
              <a:rPr lang="cs-CZ" sz="1800" b="1" dirty="0" err="1" smtClean="0"/>
              <a:t>korespodují</a:t>
            </a:r>
            <a:r>
              <a:rPr lang="cs-CZ" sz="1800" b="1" dirty="0" smtClean="0"/>
              <a:t> s pěstovanými plodinami </a:t>
            </a:r>
            <a:r>
              <a:rPr lang="cs-CZ" sz="1800" dirty="0" smtClean="0"/>
              <a:t>v povodí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+mj-lt"/>
              <a:buAutoNum type="arabicPeriod"/>
            </a:pPr>
            <a:r>
              <a:rPr lang="cs-CZ" sz="1400" dirty="0" smtClean="0"/>
              <a:t>Pšenice 		(29 % 2015, 23 % 2016)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+mj-lt"/>
              <a:buAutoNum type="arabicPeriod"/>
            </a:pPr>
            <a:r>
              <a:rPr lang="cs-CZ" sz="1400" dirty="0" smtClean="0"/>
              <a:t>Kukuřice 	(19 % 2015 i 2016)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+mj-lt"/>
              <a:buAutoNum type="arabicPeriod"/>
            </a:pPr>
            <a:r>
              <a:rPr lang="cs-CZ" sz="1400" dirty="0" smtClean="0"/>
              <a:t>Řepka 		(11 % a 10 %)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+mj-lt"/>
              <a:buAutoNum type="arabicPeriod"/>
            </a:pPr>
            <a:r>
              <a:rPr lang="cs-CZ" sz="1400" dirty="0" smtClean="0"/>
              <a:t>Brambory 	(5 % a 10 %)</a:t>
            </a:r>
            <a:endParaRPr lang="cs-CZ" sz="1800" dirty="0" smtClean="0"/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800" b="1" dirty="0" smtClean="0"/>
              <a:t>Výskyt metabolitů po celou dobu sledování</a:t>
            </a:r>
            <a:r>
              <a:rPr lang="cs-CZ" sz="1800" dirty="0" smtClean="0"/>
              <a:t>: častější aplikace rodičovské látky a/nebo vysoká persistence metabolitů v půdě a vodě</a:t>
            </a:r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800" b="1" dirty="0" err="1" smtClean="0"/>
              <a:t>Chloridazon</a:t>
            </a:r>
            <a:r>
              <a:rPr lang="cs-CZ" sz="1800" b="1" dirty="0" smtClean="0"/>
              <a:t>: nestabilní - nedetekován</a:t>
            </a:r>
            <a:r>
              <a:rPr lang="cs-CZ" sz="1800" dirty="0" smtClean="0"/>
              <a:t>, </a:t>
            </a:r>
            <a:r>
              <a:rPr lang="cs-CZ" sz="1800" b="1" dirty="0" smtClean="0"/>
              <a:t>metabolity</a:t>
            </a:r>
            <a:r>
              <a:rPr lang="cs-CZ" sz="1800" dirty="0" smtClean="0"/>
              <a:t> ch. </a:t>
            </a:r>
            <a:r>
              <a:rPr lang="cs-CZ" sz="1800" dirty="0" err="1" smtClean="0"/>
              <a:t>desphenyl</a:t>
            </a:r>
            <a:r>
              <a:rPr lang="cs-CZ" sz="1800" dirty="0" smtClean="0"/>
              <a:t> a ch. </a:t>
            </a:r>
            <a:r>
              <a:rPr lang="cs-CZ" sz="1800" dirty="0" err="1" smtClean="0"/>
              <a:t>methyl</a:t>
            </a:r>
            <a:r>
              <a:rPr lang="cs-CZ" sz="1800" dirty="0" smtClean="0"/>
              <a:t>-</a:t>
            </a:r>
            <a:r>
              <a:rPr lang="cs-CZ" sz="1800" dirty="0" err="1" smtClean="0"/>
              <a:t>desphenyl</a:t>
            </a:r>
            <a:r>
              <a:rPr lang="cs-CZ" sz="1800" dirty="0" smtClean="0"/>
              <a:t>: stabilní – </a:t>
            </a:r>
            <a:r>
              <a:rPr lang="cs-CZ" sz="1800" b="1" dirty="0" smtClean="0"/>
              <a:t>detekovány</a:t>
            </a:r>
            <a:r>
              <a:rPr lang="cs-CZ" sz="1800" dirty="0" smtClean="0"/>
              <a:t> ve směsných vzorcích vždy, podobně </a:t>
            </a:r>
            <a:r>
              <a:rPr lang="cs-CZ" sz="1800" dirty="0" err="1" smtClean="0"/>
              <a:t>metolachlor</a:t>
            </a:r>
            <a:r>
              <a:rPr lang="cs-CZ" sz="1800" dirty="0" smtClean="0"/>
              <a:t> a </a:t>
            </a:r>
            <a:r>
              <a:rPr lang="cs-CZ" sz="1800" dirty="0" err="1" smtClean="0"/>
              <a:t>metazachlor</a:t>
            </a:r>
            <a:endParaRPr lang="cs-CZ" sz="1800" dirty="0" smtClean="0"/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800" b="1" dirty="0" err="1" smtClean="0"/>
              <a:t>Terbutylazin</a:t>
            </a:r>
            <a:r>
              <a:rPr lang="cs-CZ" sz="1800" b="1" dirty="0" smtClean="0"/>
              <a:t> – náhrada </a:t>
            </a:r>
            <a:r>
              <a:rPr lang="cs-CZ" sz="1800" b="1" dirty="0" err="1" smtClean="0"/>
              <a:t>Adengem</a:t>
            </a:r>
            <a:endParaRPr lang="cs-CZ" sz="1800" b="1" dirty="0" smtClean="0"/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800" b="1" dirty="0" err="1" smtClean="0"/>
              <a:t>Alachlor</a:t>
            </a:r>
            <a:r>
              <a:rPr lang="cs-CZ" sz="1800" b="1" dirty="0" smtClean="0"/>
              <a:t>: </a:t>
            </a:r>
            <a:r>
              <a:rPr lang="cs-CZ" sz="1800" dirty="0" smtClean="0"/>
              <a:t>(2008 zakázán), metabolit (forma ESA) stabilní </a:t>
            </a:r>
            <a:r>
              <a:rPr lang="cs-CZ" sz="1800" dirty="0" smtClean="0">
                <a:solidFill>
                  <a:schemeClr val="tx1"/>
                </a:solidFill>
                <a:sym typeface="Wingdings 2"/>
              </a:rPr>
              <a:t> hydrologie nebo nepovolená aplikace</a:t>
            </a:r>
            <a:endParaRPr lang="cs-CZ" sz="1800" dirty="0" smtClean="0"/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endParaRPr lang="cs-CZ" sz="1800" dirty="0" smtClean="0"/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endParaRPr lang="cs-CZ" sz="1800" dirty="0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7" name="Title 1"/>
          <p:cNvSpPr>
            <a:spLocks/>
          </p:cNvSpPr>
          <p:nvPr/>
        </p:nvSpPr>
        <p:spPr bwMode="auto">
          <a:xfrm>
            <a:off x="2000232" y="142852"/>
            <a:ext cx="70564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Dynamika vyplavování</a:t>
            </a:r>
          </a:p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Výsledky kontinuálního monitoringu 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pic>
        <p:nvPicPr>
          <p:cNvPr id="10" name="Obrázek 9" descr="obr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06959" y="1432502"/>
            <a:ext cx="3876659" cy="23508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" name="Obrázek 10" descr="obr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07418" y="3831750"/>
            <a:ext cx="3876200" cy="23508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Obrázek 8" descr="řepa.jpg"/>
          <p:cNvPicPr>
            <a:picLocks noChangeAspect="1"/>
          </p:cNvPicPr>
          <p:nvPr/>
        </p:nvPicPr>
        <p:blipFill>
          <a:blip r:embed="rId6" cstate="print"/>
          <a:srcRect l="17674" r="19760"/>
          <a:stretch>
            <a:fillRect/>
          </a:stretch>
        </p:blipFill>
        <p:spPr>
          <a:xfrm>
            <a:off x="0" y="4005064"/>
            <a:ext cx="799308" cy="126876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8340" y="1268760"/>
            <a:ext cx="4895708" cy="4895874"/>
          </a:xfrm>
          <a:solidFill>
            <a:schemeClr val="bg1"/>
          </a:solidFill>
        </p:spPr>
        <p:txBody>
          <a:bodyPr/>
          <a:lstStyle/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1800" dirty="0" smtClean="0"/>
              <a:t>Během let 2016-2017 zachyceno cca 11 událostí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cs-CZ" sz="1400" dirty="0" smtClean="0"/>
              <a:t>jarní epizoda složená ze dvou srážek (28.5.-1.6.2016)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cs-CZ" sz="1400" dirty="0" smtClean="0"/>
              <a:t>srážky vydatné s rychlým nástupem </a:t>
            </a:r>
            <a:r>
              <a:rPr lang="cs-CZ" sz="1400" dirty="0" smtClean="0">
                <a:solidFill>
                  <a:schemeClr val="tx1"/>
                </a:solidFill>
                <a:sym typeface="Wingdings 2"/>
              </a:rPr>
              <a:t> povrchový odtok (zpoždění 9 hodin)		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</a:pPr>
            <a:endParaRPr lang="cs-CZ" sz="1400" dirty="0" smtClean="0">
              <a:solidFill>
                <a:schemeClr val="tx1"/>
              </a:solidFill>
              <a:sym typeface="Wingdings 2"/>
            </a:endParaRP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cs-CZ" sz="1400" dirty="0" smtClean="0">
                <a:solidFill>
                  <a:schemeClr val="tx1"/>
                </a:solidFill>
                <a:sym typeface="Wingdings 2"/>
              </a:rPr>
              <a:t>mírné srážky (podpovrchový odtok – „tlačení cizorodých látek před sebou“</a:t>
            </a:r>
            <a:endParaRPr lang="cs-CZ" sz="1400" dirty="0" smtClean="0"/>
          </a:p>
          <a:p>
            <a:pPr>
              <a:spcAft>
                <a:spcPct val="0"/>
              </a:spcAft>
              <a:buClr>
                <a:srgbClr val="FF0000"/>
              </a:buClr>
              <a:buSzPct val="150000"/>
            </a:pPr>
            <a:r>
              <a:rPr lang="cs-CZ" sz="1800" b="1" dirty="0" smtClean="0"/>
              <a:t>Převážná většina látek</a:t>
            </a:r>
            <a:r>
              <a:rPr lang="cs-CZ" sz="1800" dirty="0" smtClean="0"/>
              <a:t> reaguje na zvýšení Q prudkým zvýšením koncentrace</a:t>
            </a:r>
          </a:p>
          <a:p>
            <a:pPr lvl="1">
              <a:spcAft>
                <a:spcPct val="0"/>
              </a:spcAft>
              <a:buClr>
                <a:srgbClr val="FF0000"/>
              </a:buClr>
              <a:buSzPct val="150000"/>
              <a:buFont typeface="Arial" pitchFamily="34" charset="0"/>
              <a:buChar char="•"/>
            </a:pPr>
            <a:endParaRPr lang="cs-CZ" sz="1000" dirty="0" smtClean="0"/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800" dirty="0" smtClean="0"/>
              <a:t>Koncentrace se během S-O epizod </a:t>
            </a:r>
            <a:r>
              <a:rPr lang="cs-CZ" sz="1800" b="1" dirty="0" smtClean="0"/>
              <a:t>zvýší rychle a řádově </a:t>
            </a:r>
            <a:r>
              <a:rPr lang="cs-CZ" sz="1800" dirty="0" smtClean="0"/>
              <a:t>(na 100-1000-10 000 </a:t>
            </a:r>
            <a:r>
              <a:rPr lang="cs-CZ" sz="1800" dirty="0" err="1" smtClean="0"/>
              <a:t>ng</a:t>
            </a:r>
            <a:r>
              <a:rPr lang="cs-CZ" sz="1800" dirty="0" smtClean="0"/>
              <a:t>/l)</a:t>
            </a:r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800" b="1" dirty="0" err="1" smtClean="0">
                <a:solidFill>
                  <a:schemeClr val="tx1"/>
                </a:solidFill>
                <a:sym typeface="Wingdings 2"/>
              </a:rPr>
              <a:t>terbutylazin</a:t>
            </a:r>
            <a:r>
              <a:rPr lang="cs-CZ" sz="1800" b="1" dirty="0" smtClean="0">
                <a:solidFill>
                  <a:schemeClr val="tx1"/>
                </a:solidFill>
                <a:sym typeface="Wingdings 2"/>
              </a:rPr>
              <a:t> </a:t>
            </a:r>
            <a:r>
              <a:rPr lang="cs-CZ" sz="1800" dirty="0" smtClean="0">
                <a:solidFill>
                  <a:schemeClr val="tx1"/>
                </a:solidFill>
                <a:sym typeface="Wingdings 2"/>
              </a:rPr>
              <a:t>a metabolity: stejný průběh </a:t>
            </a:r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800" b="1" dirty="0" err="1" smtClean="0">
                <a:solidFill>
                  <a:schemeClr val="tx1"/>
                </a:solidFill>
                <a:sym typeface="Wingdings 2"/>
              </a:rPr>
              <a:t>Adengo</a:t>
            </a:r>
            <a:r>
              <a:rPr lang="cs-CZ" sz="1800" b="1" dirty="0" smtClean="0">
                <a:solidFill>
                  <a:schemeClr val="tx1"/>
                </a:solidFill>
                <a:sym typeface="Wingdings 2"/>
              </a:rPr>
              <a:t> - složení:</a:t>
            </a:r>
            <a:r>
              <a:rPr lang="cs-CZ" sz="1800" dirty="0" smtClean="0">
                <a:solidFill>
                  <a:schemeClr val="tx1"/>
                </a:solidFill>
                <a:sym typeface="Wingdings 2"/>
              </a:rPr>
              <a:t> </a:t>
            </a:r>
          </a:p>
          <a:p>
            <a:pPr lvl="2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400" dirty="0" err="1" smtClean="0">
                <a:solidFill>
                  <a:schemeClr val="tx1"/>
                </a:solidFill>
                <a:sym typeface="Wingdings 2"/>
              </a:rPr>
              <a:t>isoxaflutole</a:t>
            </a:r>
            <a:r>
              <a:rPr lang="cs-CZ" sz="1400" dirty="0" smtClean="0">
                <a:solidFill>
                  <a:schemeClr val="tx1"/>
                </a:solidFill>
                <a:sym typeface="Wingdings 2"/>
              </a:rPr>
              <a:t> 49 %</a:t>
            </a:r>
          </a:p>
          <a:p>
            <a:pPr lvl="2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400" dirty="0" err="1" smtClean="0">
                <a:solidFill>
                  <a:schemeClr val="tx1"/>
                </a:solidFill>
                <a:sym typeface="Wingdings 2"/>
              </a:rPr>
              <a:t>cyprosulfamide</a:t>
            </a:r>
            <a:r>
              <a:rPr lang="cs-CZ" sz="1400" dirty="0" smtClean="0">
                <a:solidFill>
                  <a:schemeClr val="tx1"/>
                </a:solidFill>
                <a:sym typeface="Wingdings 2"/>
              </a:rPr>
              <a:t> 32 %</a:t>
            </a:r>
          </a:p>
          <a:p>
            <a:pPr lvl="2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r>
              <a:rPr lang="cs-CZ" sz="1400" dirty="0" err="1" smtClean="0">
                <a:solidFill>
                  <a:schemeClr val="tx1"/>
                </a:solidFill>
                <a:sym typeface="Wingdings 2"/>
              </a:rPr>
              <a:t>thiencarbazone</a:t>
            </a:r>
            <a:r>
              <a:rPr lang="cs-CZ" sz="1400" dirty="0" smtClean="0">
                <a:solidFill>
                  <a:schemeClr val="tx1"/>
                </a:solidFill>
                <a:sym typeface="Wingdings 2"/>
              </a:rPr>
              <a:t>-</a:t>
            </a:r>
            <a:r>
              <a:rPr lang="cs-CZ" sz="1400" dirty="0" err="1" smtClean="0">
                <a:solidFill>
                  <a:schemeClr val="tx1"/>
                </a:solidFill>
                <a:sym typeface="Wingdings 2"/>
              </a:rPr>
              <a:t>meth</a:t>
            </a:r>
            <a:r>
              <a:rPr lang="cs-CZ" sz="1400" dirty="0" smtClean="0">
                <a:solidFill>
                  <a:schemeClr val="tx1"/>
                </a:solidFill>
                <a:sym typeface="Wingdings 2"/>
              </a:rPr>
              <a:t>. 19 %</a:t>
            </a:r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endParaRPr lang="cs-CZ" sz="1800" dirty="0" smtClean="0"/>
          </a:p>
          <a:p>
            <a:pPr lvl="1">
              <a:spcAft>
                <a:spcPct val="0"/>
              </a:spcAft>
              <a:buClr>
                <a:srgbClr val="0060B8"/>
              </a:buClr>
              <a:buSzPct val="150000"/>
              <a:buFont typeface="Arial" pitchFamily="34" charset="0"/>
              <a:buChar char="•"/>
            </a:pPr>
            <a:endParaRPr lang="cs-CZ" sz="1800" dirty="0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1800" b="0">
              <a:solidFill>
                <a:schemeClr val="tx1"/>
              </a:solidFill>
              <a:latin typeface="Arial" charset="0"/>
              <a:ea typeface="Arial Unicode MS" pitchFamily="34" charset="-128"/>
            </a:endParaRPr>
          </a:p>
        </p:txBody>
      </p:sp>
      <p:sp>
        <p:nvSpPr>
          <p:cNvPr id="5125" name="Title 1"/>
          <p:cNvSpPr>
            <a:spLocks/>
          </p:cNvSpPr>
          <p:nvPr/>
        </p:nvSpPr>
        <p:spPr bwMode="auto">
          <a:xfrm>
            <a:off x="1979613" y="260350"/>
            <a:ext cx="70564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sz="280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7" name="Title 1"/>
          <p:cNvSpPr>
            <a:spLocks/>
          </p:cNvSpPr>
          <p:nvPr/>
        </p:nvSpPr>
        <p:spPr bwMode="auto">
          <a:xfrm>
            <a:off x="2000232" y="142852"/>
            <a:ext cx="70564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Dynamika vyplavování</a:t>
            </a:r>
          </a:p>
          <a:p>
            <a:pPr algn="ctr">
              <a:lnSpc>
                <a:spcPct val="112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cs-CZ" sz="2800" dirty="0" smtClean="0">
                <a:solidFill>
                  <a:srgbClr val="0055A4"/>
                </a:solidFill>
                <a:latin typeface="Calibri" pitchFamily="34" charset="0"/>
                <a:ea typeface="Arial Unicode MS" pitchFamily="34" charset="-128"/>
              </a:rPr>
              <a:t>Výsledky hydrologických událostí</a:t>
            </a:r>
            <a:endParaRPr lang="cs-CZ" sz="2800" dirty="0">
              <a:solidFill>
                <a:srgbClr val="0055A4"/>
              </a:solidFill>
              <a:latin typeface="Calibri" pitchFamily="34" charset="0"/>
              <a:ea typeface="Arial Unicode MS" pitchFamily="34" charset="-128"/>
            </a:endParaRPr>
          </a:p>
        </p:txBody>
      </p:sp>
      <p:sp>
        <p:nvSpPr>
          <p:cNvPr id="9" name="Násobení 8"/>
          <p:cNvSpPr/>
          <p:nvPr/>
        </p:nvSpPr>
        <p:spPr bwMode="auto">
          <a:xfrm>
            <a:off x="2195736" y="2204864"/>
            <a:ext cx="432048" cy="482352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2" name="Obrázek 11" descr="obr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5" y="3717032"/>
            <a:ext cx="3978000" cy="240393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3" name="Obrázek 12" descr="obr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1268760"/>
            <a:ext cx="3977985" cy="23508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8" name="Zahnutá šipka doleva 17"/>
          <p:cNvSpPr/>
          <p:nvPr/>
        </p:nvSpPr>
        <p:spPr bwMode="auto">
          <a:xfrm>
            <a:off x="2843808" y="5085184"/>
            <a:ext cx="288032" cy="360040"/>
          </a:xfrm>
          <a:prstGeom prst="curved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9" name="Obrázek 18" descr="kukurice-cnelk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5013176"/>
            <a:ext cx="883944" cy="148478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ýchozí návrh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3700</TotalTime>
  <Words>673</Words>
  <Application>Microsoft Office PowerPoint</Application>
  <PresentationFormat>Předvádění na obrazovce (4:3)</PresentationFormat>
  <Paragraphs>127</Paragraphs>
  <Slides>13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Výchozí návrh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Díky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Jindřich Smrčina</dc:creator>
  <cp:lastModifiedBy>dobias</cp:lastModifiedBy>
  <cp:revision>245</cp:revision>
  <cp:lastPrinted>1601-01-01T00:00:00Z</cp:lastPrinted>
  <dcterms:created xsi:type="dcterms:W3CDTF">2012-08-09T08:03:00Z</dcterms:created>
  <dcterms:modified xsi:type="dcterms:W3CDTF">2017-10-03T22:04:43Z</dcterms:modified>
</cp:coreProperties>
</file>