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2" r:id="rId4"/>
    <p:sldId id="275" r:id="rId5"/>
    <p:sldId id="276" r:id="rId6"/>
    <p:sldId id="258" r:id="rId7"/>
    <p:sldId id="259" r:id="rId8"/>
    <p:sldId id="278" r:id="rId9"/>
    <p:sldId id="289" r:id="rId10"/>
    <p:sldId id="288" r:id="rId11"/>
    <p:sldId id="273" r:id="rId12"/>
    <p:sldId id="274" r:id="rId13"/>
    <p:sldId id="284" r:id="rId14"/>
    <p:sldId id="282" r:id="rId15"/>
    <p:sldId id="291" r:id="rId16"/>
    <p:sldId id="285" r:id="rId17"/>
    <p:sldId id="287" r:id="rId18"/>
    <p:sldId id="286" r:id="rId19"/>
    <p:sldId id="290" r:id="rId20"/>
    <p:sldId id="271" r:id="rId21"/>
    <p:sldId id="260" r:id="rId22"/>
    <p:sldId id="261" r:id="rId23"/>
    <p:sldId id="270" r:id="rId2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9" d="100"/>
          <a:sy n="89" d="100"/>
        </p:scale>
        <p:origin x="-867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8E830-66BF-47FB-B666-65ADC5A04D3F}" type="datetimeFigureOut">
              <a:rPr lang="cs-CZ" smtClean="0"/>
              <a:t>03.10.2017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5AF6285-49DC-4D76-9111-76A7C1DD4C5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8E830-66BF-47FB-B666-65ADC5A04D3F}" type="datetimeFigureOut">
              <a:rPr lang="cs-CZ" smtClean="0"/>
              <a:t>03.10.2017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F6285-49DC-4D76-9111-76A7C1DD4C5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8E830-66BF-47FB-B666-65ADC5A04D3F}" type="datetimeFigureOut">
              <a:rPr lang="cs-CZ" smtClean="0"/>
              <a:t>03.10.2017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F6285-49DC-4D76-9111-76A7C1DD4C5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8E830-66BF-47FB-B666-65ADC5A04D3F}" type="datetimeFigureOut">
              <a:rPr lang="cs-CZ" smtClean="0"/>
              <a:t>03.10.2017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5AF6285-49DC-4D76-9111-76A7C1DD4C5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8E830-66BF-47FB-B666-65ADC5A04D3F}" type="datetimeFigureOut">
              <a:rPr lang="cs-CZ" smtClean="0"/>
              <a:t>03.10.2017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F6285-49DC-4D76-9111-76A7C1DD4C58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8E830-66BF-47FB-B666-65ADC5A04D3F}" type="datetimeFigureOut">
              <a:rPr lang="cs-CZ" smtClean="0"/>
              <a:t>03.10.2017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F6285-49DC-4D76-9111-76A7C1DD4C5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8E830-66BF-47FB-B666-65ADC5A04D3F}" type="datetimeFigureOut">
              <a:rPr lang="cs-CZ" smtClean="0"/>
              <a:t>03.10.2017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5AF6285-49DC-4D76-9111-76A7C1DD4C58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8E830-66BF-47FB-B666-65ADC5A04D3F}" type="datetimeFigureOut">
              <a:rPr lang="cs-CZ" smtClean="0"/>
              <a:t>03.10.2017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F6285-49DC-4D76-9111-76A7C1DD4C5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8E830-66BF-47FB-B666-65ADC5A04D3F}" type="datetimeFigureOut">
              <a:rPr lang="cs-CZ" smtClean="0"/>
              <a:t>03.10.2017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F6285-49DC-4D76-9111-76A7C1DD4C5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8E830-66BF-47FB-B666-65ADC5A04D3F}" type="datetimeFigureOut">
              <a:rPr lang="cs-CZ" smtClean="0"/>
              <a:t>03.10.2017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F6285-49DC-4D76-9111-76A7C1DD4C5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8E830-66BF-47FB-B666-65ADC5A04D3F}" type="datetimeFigureOut">
              <a:rPr lang="cs-CZ" smtClean="0"/>
              <a:t>03.10.2017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F6285-49DC-4D76-9111-76A7C1DD4C58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248E830-66BF-47FB-B666-65ADC5A04D3F}" type="datetimeFigureOut">
              <a:rPr lang="cs-CZ" smtClean="0"/>
              <a:t>03.10.2017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5AF6285-49DC-4D76-9111-76A7C1DD4C58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81000" y="1844824"/>
            <a:ext cx="8458200" cy="1222375"/>
          </a:xfrm>
        </p:spPr>
        <p:txBody>
          <a:bodyPr>
            <a:normAutofit fontScale="90000"/>
          </a:bodyPr>
          <a:lstStyle/>
          <a:p>
            <a:r>
              <a:rPr lang="cs-CZ" b="1" cap="all" dirty="0"/>
              <a:t>Rozvoj matematického modelování na Povodí Moravy od roku 1997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b="1" cap="all" dirty="0" smtClean="0"/>
              <a:t> 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b="1" u="sng" dirty="0" smtClean="0"/>
              <a:t>Jan Špatka</a:t>
            </a:r>
            <a:r>
              <a:rPr lang="cs-CZ" b="1" u="sng" baseline="30000" dirty="0" smtClean="0"/>
              <a:t>1</a:t>
            </a:r>
            <a:r>
              <a:rPr lang="cs-CZ" b="1" dirty="0" smtClean="0"/>
              <a:t>, Antonín Tůma</a:t>
            </a:r>
            <a:r>
              <a:rPr lang="cs-CZ" b="1" baseline="30000" dirty="0" smtClean="0"/>
              <a:t>2</a:t>
            </a:r>
            <a:r>
              <a:rPr lang="cs-CZ" b="1" dirty="0" smtClean="0"/>
              <a:t>, Pavel Bíza</a:t>
            </a:r>
            <a:r>
              <a:rPr lang="cs-CZ" b="1" baseline="30000" dirty="0" smtClean="0"/>
              <a:t>2</a:t>
            </a:r>
            <a:r>
              <a:rPr lang="cs-CZ" b="1" dirty="0" smtClean="0"/>
              <a:t>, Vladislav Gimun</a:t>
            </a:r>
            <a:r>
              <a:rPr lang="cs-CZ" b="1" baseline="30000" dirty="0" smtClean="0"/>
              <a:t>2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4338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154" name="Rectangle 2"/>
          <p:cNvSpPr>
            <a:spLocks noChangeArrowheads="1"/>
          </p:cNvSpPr>
          <p:nvPr/>
        </p:nvSpPr>
        <p:spPr bwMode="auto">
          <a:xfrm>
            <a:off x="0" y="1676400"/>
            <a:ext cx="9144000" cy="5181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433156" name="Rectangle 4"/>
          <p:cNvSpPr>
            <a:spLocks noChangeArrowheads="1"/>
          </p:cNvSpPr>
          <p:nvPr/>
        </p:nvSpPr>
        <p:spPr bwMode="auto">
          <a:xfrm>
            <a:off x="0" y="0"/>
            <a:ext cx="9144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b"/>
          <a:lstStyle>
            <a:lvl1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1pPr>
            <a:lvl2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r>
              <a:rPr lang="cs-CZ" altLang="cs-CZ" b="0"/>
              <a:t> </a:t>
            </a:r>
            <a:r>
              <a:rPr lang="cs-CZ" altLang="cs-CZ" sz="3600"/>
              <a:t>Scénář č. 3 nádrže - Přerov</a:t>
            </a:r>
            <a:endParaRPr lang="cs-CZ" altLang="cs-CZ" b="0"/>
          </a:p>
        </p:txBody>
      </p:sp>
      <p:sp>
        <p:nvSpPr>
          <p:cNvPr id="433157" name="Rectangle 5"/>
          <p:cNvSpPr>
            <a:spLocks noChangeArrowheads="1"/>
          </p:cNvSpPr>
          <p:nvPr/>
        </p:nvSpPr>
        <p:spPr bwMode="auto">
          <a:xfrm>
            <a:off x="1371600" y="1295400"/>
            <a:ext cx="1162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altLang="cs-CZ" sz="2400" b="0"/>
              <a:t>Q 1997</a:t>
            </a:r>
          </a:p>
        </p:txBody>
      </p:sp>
      <p:sp>
        <p:nvSpPr>
          <p:cNvPr id="433158" name="Rectangle 6"/>
          <p:cNvSpPr>
            <a:spLocks noChangeArrowheads="1"/>
          </p:cNvSpPr>
          <p:nvPr/>
        </p:nvSpPr>
        <p:spPr bwMode="auto">
          <a:xfrm>
            <a:off x="6324600" y="1295400"/>
            <a:ext cx="995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altLang="cs-CZ" sz="2400" b="0"/>
              <a:t>Q 100</a:t>
            </a:r>
          </a:p>
        </p:txBody>
      </p:sp>
      <p:sp>
        <p:nvSpPr>
          <p:cNvPr id="433159" name="Rectangle 7"/>
          <p:cNvSpPr>
            <a:spLocks noChangeArrowheads="1"/>
          </p:cNvSpPr>
          <p:nvPr/>
        </p:nvSpPr>
        <p:spPr bwMode="auto">
          <a:xfrm>
            <a:off x="76200" y="660400"/>
            <a:ext cx="8991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cs-CZ" altLang="cs-CZ" b="0"/>
              <a:t>Ochrana míst osídlení obyvatelstva transformací kulminačních průtoků v retenčních prostorech</a:t>
            </a:r>
          </a:p>
        </p:txBody>
      </p:sp>
      <p:pic>
        <p:nvPicPr>
          <p:cNvPr id="9235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703784"/>
            <a:ext cx="44958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37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9912" y="1703784"/>
            <a:ext cx="48006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320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altLang="cs-CZ" dirty="0" smtClean="0"/>
              <a:t>“Flood Management in the Czech Republic”</a:t>
            </a:r>
            <a:r>
              <a:rPr lang="cs-CZ" altLang="cs-CZ" dirty="0" smtClean="0"/>
              <a:t> – II. etapa</a:t>
            </a:r>
            <a:endParaRPr lang="cs-CZ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817712"/>
            <a:ext cx="8534400" cy="4419600"/>
          </a:xfrm>
          <a:noFill/>
          <a:ln/>
        </p:spPr>
        <p:txBody>
          <a:bodyPr>
            <a:normAutofit fontScale="92500"/>
          </a:bodyPr>
          <a:lstStyle/>
          <a:p>
            <a:r>
              <a:rPr lang="en-GB" altLang="cs-CZ" dirty="0" err="1"/>
              <a:t>Cíl</a:t>
            </a:r>
            <a:r>
              <a:rPr lang="en-GB" altLang="cs-CZ" dirty="0"/>
              <a:t> </a:t>
            </a:r>
            <a:r>
              <a:rPr lang="en-GB" altLang="cs-CZ" dirty="0" err="1"/>
              <a:t>projektu</a:t>
            </a:r>
            <a:r>
              <a:rPr lang="en-GB" altLang="cs-CZ" dirty="0"/>
              <a:t> </a:t>
            </a:r>
          </a:p>
          <a:p>
            <a:pPr lvl="1"/>
            <a:r>
              <a:rPr lang="en-GB" altLang="cs-CZ" dirty="0" err="1"/>
              <a:t>Zpracování</a:t>
            </a:r>
            <a:r>
              <a:rPr lang="en-GB" altLang="cs-CZ" dirty="0"/>
              <a:t> </a:t>
            </a:r>
            <a:r>
              <a:rPr lang="en-GB" altLang="cs-CZ" dirty="0" err="1"/>
              <a:t>situací</a:t>
            </a:r>
            <a:r>
              <a:rPr lang="en-GB" altLang="cs-CZ" dirty="0"/>
              <a:t> </a:t>
            </a:r>
            <a:r>
              <a:rPr lang="en-GB" altLang="cs-CZ" dirty="0" err="1"/>
              <a:t>záplavových</a:t>
            </a:r>
            <a:r>
              <a:rPr lang="en-GB" altLang="cs-CZ" dirty="0"/>
              <a:t> </a:t>
            </a:r>
            <a:r>
              <a:rPr lang="en-GB" altLang="cs-CZ" dirty="0" err="1"/>
              <a:t>území</a:t>
            </a:r>
            <a:endParaRPr lang="en-GB" altLang="cs-CZ" dirty="0"/>
          </a:p>
          <a:p>
            <a:pPr lvl="1"/>
            <a:r>
              <a:rPr lang="en-GB" altLang="cs-CZ" dirty="0" err="1"/>
              <a:t>Detailní</a:t>
            </a:r>
            <a:r>
              <a:rPr lang="en-GB" altLang="cs-CZ" dirty="0"/>
              <a:t> model v </a:t>
            </a:r>
            <a:r>
              <a:rPr lang="en-GB" altLang="cs-CZ" dirty="0" err="1"/>
              <a:t>Olomouci</a:t>
            </a:r>
            <a:endParaRPr lang="en-GB" altLang="cs-CZ" dirty="0"/>
          </a:p>
          <a:p>
            <a:pPr lvl="1"/>
            <a:r>
              <a:rPr lang="en-GB" altLang="cs-CZ" dirty="0" err="1"/>
              <a:t>Porovnání</a:t>
            </a:r>
            <a:r>
              <a:rPr lang="en-GB" altLang="cs-CZ" dirty="0"/>
              <a:t> </a:t>
            </a:r>
            <a:r>
              <a:rPr lang="en-GB" altLang="cs-CZ" dirty="0" err="1"/>
              <a:t>efektu</a:t>
            </a:r>
            <a:r>
              <a:rPr lang="en-GB" altLang="cs-CZ" dirty="0"/>
              <a:t> </a:t>
            </a:r>
            <a:r>
              <a:rPr lang="en-GB" altLang="cs-CZ" dirty="0" err="1"/>
              <a:t>jednotlivých</a:t>
            </a:r>
            <a:r>
              <a:rPr lang="en-GB" altLang="cs-CZ" dirty="0"/>
              <a:t> </a:t>
            </a:r>
            <a:r>
              <a:rPr lang="en-GB" altLang="cs-CZ" dirty="0" err="1"/>
              <a:t>scénářů</a:t>
            </a:r>
            <a:r>
              <a:rPr lang="en-GB" altLang="cs-CZ" dirty="0"/>
              <a:t> (</a:t>
            </a:r>
            <a:r>
              <a:rPr lang="en-GB" altLang="cs-CZ" dirty="0" err="1"/>
              <a:t>náklady</a:t>
            </a:r>
            <a:r>
              <a:rPr lang="en-GB" altLang="cs-CZ" dirty="0"/>
              <a:t> </a:t>
            </a:r>
            <a:br>
              <a:rPr lang="en-GB" altLang="cs-CZ" dirty="0"/>
            </a:br>
            <a:r>
              <a:rPr lang="en-GB" altLang="cs-CZ" dirty="0"/>
              <a:t>v </a:t>
            </a:r>
            <a:r>
              <a:rPr lang="en-GB" altLang="cs-CZ" dirty="0" err="1"/>
              <a:t>porovnání</a:t>
            </a:r>
            <a:r>
              <a:rPr lang="en-GB" altLang="cs-CZ" dirty="0"/>
              <a:t> s </a:t>
            </a:r>
            <a:r>
              <a:rPr lang="en-GB" altLang="cs-CZ" dirty="0" err="1"/>
              <a:t>výší</a:t>
            </a:r>
            <a:r>
              <a:rPr lang="en-GB" altLang="cs-CZ" dirty="0"/>
              <a:t> </a:t>
            </a:r>
            <a:r>
              <a:rPr lang="en-GB" altLang="cs-CZ" dirty="0" err="1"/>
              <a:t>škod</a:t>
            </a:r>
            <a:r>
              <a:rPr lang="en-GB" altLang="cs-CZ" dirty="0"/>
              <a:t>, </a:t>
            </a:r>
            <a:r>
              <a:rPr lang="en-GB" altLang="cs-CZ" dirty="0" err="1"/>
              <a:t>kterým</a:t>
            </a:r>
            <a:r>
              <a:rPr lang="en-GB" altLang="cs-CZ" dirty="0"/>
              <a:t> </a:t>
            </a:r>
            <a:r>
              <a:rPr lang="en-GB" altLang="cs-CZ" dirty="0" err="1"/>
              <a:t>opatření</a:t>
            </a:r>
            <a:r>
              <a:rPr lang="en-GB" altLang="cs-CZ" dirty="0"/>
              <a:t> </a:t>
            </a:r>
            <a:r>
              <a:rPr lang="en-GB" altLang="cs-CZ" dirty="0" err="1"/>
              <a:t>zabrání</a:t>
            </a:r>
            <a:r>
              <a:rPr lang="en-GB" altLang="cs-CZ" dirty="0" smtClean="0"/>
              <a:t>)</a:t>
            </a:r>
            <a:endParaRPr lang="cs-CZ" altLang="cs-CZ" dirty="0" smtClean="0"/>
          </a:p>
          <a:p>
            <a:pPr lvl="1"/>
            <a:r>
              <a:rPr lang="en-GB" altLang="cs-CZ" dirty="0" smtClean="0"/>
              <a:t>2D model </a:t>
            </a:r>
            <a:r>
              <a:rPr lang="en-GB" altLang="cs-CZ" dirty="0" err="1" smtClean="0"/>
              <a:t>transportu</a:t>
            </a:r>
            <a:r>
              <a:rPr lang="en-GB" altLang="cs-CZ" dirty="0" smtClean="0"/>
              <a:t> </a:t>
            </a:r>
            <a:r>
              <a:rPr lang="en-GB" altLang="cs-CZ" dirty="0" err="1" smtClean="0"/>
              <a:t>sedimentů</a:t>
            </a:r>
            <a:endParaRPr lang="en-GB" altLang="cs-CZ" dirty="0" smtClean="0"/>
          </a:p>
          <a:p>
            <a:pPr lvl="1"/>
            <a:r>
              <a:rPr lang="en-GB" altLang="cs-CZ" dirty="0" err="1" smtClean="0"/>
              <a:t>Povodňový</a:t>
            </a:r>
            <a:r>
              <a:rPr lang="en-GB" altLang="cs-CZ" dirty="0" smtClean="0"/>
              <a:t> model </a:t>
            </a:r>
            <a:r>
              <a:rPr lang="en-GB" altLang="cs-CZ" dirty="0" err="1" smtClean="0"/>
              <a:t>Dědiny</a:t>
            </a:r>
            <a:r>
              <a:rPr lang="en-GB" altLang="cs-CZ" dirty="0" smtClean="0"/>
              <a:t> (</a:t>
            </a:r>
            <a:r>
              <a:rPr lang="en-GB" altLang="cs-CZ" dirty="0" err="1" smtClean="0"/>
              <a:t>povodí</a:t>
            </a:r>
            <a:r>
              <a:rPr lang="en-GB" altLang="cs-CZ" dirty="0" smtClean="0"/>
              <a:t> Labe)</a:t>
            </a:r>
            <a:endParaRPr lang="en-GB" altLang="cs-CZ" dirty="0"/>
          </a:p>
          <a:p>
            <a:r>
              <a:rPr lang="en-GB" altLang="cs-CZ" dirty="0" err="1" smtClean="0"/>
              <a:t>Trvání</a:t>
            </a:r>
            <a:r>
              <a:rPr lang="en-GB" altLang="cs-CZ" dirty="0" smtClean="0"/>
              <a:t> </a:t>
            </a:r>
            <a:r>
              <a:rPr lang="en-GB" altLang="cs-CZ" dirty="0"/>
              <a:t>II. </a:t>
            </a:r>
            <a:r>
              <a:rPr lang="en-GB" altLang="cs-CZ" dirty="0" err="1"/>
              <a:t>etapy</a:t>
            </a:r>
            <a:r>
              <a:rPr lang="en-GB" altLang="cs-CZ" dirty="0"/>
              <a:t> </a:t>
            </a:r>
            <a:r>
              <a:rPr lang="en-GB" altLang="cs-CZ" dirty="0" err="1"/>
              <a:t>projektu</a:t>
            </a:r>
            <a:endParaRPr lang="en-GB" altLang="cs-CZ" dirty="0"/>
          </a:p>
          <a:p>
            <a:pPr lvl="1"/>
            <a:r>
              <a:rPr lang="en-GB" altLang="cs-CZ" dirty="0" err="1"/>
              <a:t>leden</a:t>
            </a:r>
            <a:r>
              <a:rPr lang="en-GB" altLang="cs-CZ" dirty="0"/>
              <a:t> 2000 - </a:t>
            </a:r>
            <a:r>
              <a:rPr lang="en-GB" altLang="cs-CZ" dirty="0" err="1"/>
              <a:t>červen</a:t>
            </a:r>
            <a:r>
              <a:rPr lang="en-GB" altLang="cs-CZ" dirty="0"/>
              <a:t> 2001</a:t>
            </a:r>
          </a:p>
        </p:txBody>
      </p:sp>
    </p:spTree>
    <p:extLst>
      <p:ext uri="{BB962C8B-B14F-4D97-AF65-F5344CB8AC3E}">
        <p14:creationId xmlns:p14="http://schemas.microsoft.com/office/powerpoint/2010/main" val="377635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990600" y="1219200"/>
            <a:ext cx="777240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algn="ctr">
              <a:spcBef>
                <a:spcPct val="20000"/>
              </a:spcBef>
              <a:defRPr sz="3200" b="1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 pitchFamily="34" charset="0"/>
              </a:defRPr>
            </a:lvl1pPr>
            <a:lvl2pPr algn="ctr">
              <a:spcBef>
                <a:spcPct val="20000"/>
              </a:spcBef>
              <a:defRPr sz="2400" b="1">
                <a:solidFill>
                  <a:srgbClr val="008000"/>
                </a:solidFill>
                <a:latin typeface="Trebuchet MS" pitchFamily="34" charset="0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-18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itchFamily="18" charset="-18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itchFamily="18" charset="-18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-18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-18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-18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-18"/>
              </a:defRPr>
            </a:lvl9pPr>
          </a:lstStyle>
          <a:p>
            <a:pPr eaLnBrk="1" hangingPunct="1"/>
            <a:r>
              <a:rPr lang="cs-CZ" altLang="cs-CZ" sz="1800" dirty="0"/>
              <a:t>Přehled posuzovaných variant</a:t>
            </a:r>
          </a:p>
          <a:p>
            <a:pPr eaLnBrk="1" hangingPunct="1"/>
            <a:r>
              <a:rPr lang="cs-CZ" altLang="cs-CZ" sz="1800" b="0" dirty="0">
                <a:solidFill>
                  <a:schemeClr val="tx1"/>
                </a:solidFill>
                <a:effectLst/>
              </a:rPr>
              <a:t>Poldr Teplice</a:t>
            </a:r>
            <a:endParaRPr lang="cs-CZ" altLang="cs-CZ" sz="1800" dirty="0"/>
          </a:p>
          <a:p>
            <a:pPr eaLnBrk="1" hangingPunct="1"/>
            <a:r>
              <a:rPr lang="cs-CZ" altLang="cs-CZ" sz="1800" b="0" dirty="0">
                <a:solidFill>
                  <a:schemeClr val="tx1"/>
                </a:solidFill>
                <a:effectLst/>
              </a:rPr>
              <a:t>Suchá nádrž Teplice</a:t>
            </a:r>
            <a:endParaRPr lang="cs-CZ" altLang="cs-CZ" sz="1800" dirty="0"/>
          </a:p>
          <a:p>
            <a:pPr eaLnBrk="1" hangingPunct="1"/>
            <a:r>
              <a:rPr lang="cs-CZ" altLang="cs-CZ" sz="1800" b="0" dirty="0">
                <a:solidFill>
                  <a:schemeClr val="tx1"/>
                </a:solidFill>
                <a:effectLst/>
              </a:rPr>
              <a:t>Nádrž Teplice</a:t>
            </a:r>
            <a:endParaRPr lang="cs-CZ" altLang="cs-CZ" sz="1800" dirty="0"/>
          </a:p>
          <a:p>
            <a:pPr eaLnBrk="1" hangingPunct="1"/>
            <a:r>
              <a:rPr lang="cs-CZ" altLang="cs-CZ" sz="1800" b="0" dirty="0">
                <a:solidFill>
                  <a:schemeClr val="tx1"/>
                </a:solidFill>
                <a:effectLst/>
              </a:rPr>
              <a:t>Poldr Teplice a poldr Mohelnice</a:t>
            </a:r>
          </a:p>
          <a:p>
            <a:pPr eaLnBrk="1" hangingPunct="1"/>
            <a:r>
              <a:rPr lang="cs-CZ" altLang="cs-CZ" sz="1800" b="0" dirty="0">
                <a:solidFill>
                  <a:schemeClr val="tx1"/>
                </a:solidFill>
                <a:effectLst/>
              </a:rPr>
              <a:t>Nádrž Teplice a poldr Mohelnice</a:t>
            </a:r>
          </a:p>
          <a:p>
            <a:pPr eaLnBrk="1" hangingPunct="1"/>
            <a:r>
              <a:rPr lang="cs-CZ" altLang="cs-CZ" sz="1800" b="0" dirty="0">
                <a:solidFill>
                  <a:schemeClr val="tx1"/>
                </a:solidFill>
                <a:effectLst/>
              </a:rPr>
              <a:t>Nádrže Hanušovice a Teplice a poldr Mohelnice</a:t>
            </a:r>
          </a:p>
          <a:p>
            <a:pPr eaLnBrk="1" hangingPunct="1"/>
            <a:r>
              <a:rPr lang="cs-CZ" altLang="cs-CZ" sz="1800" b="0" dirty="0">
                <a:solidFill>
                  <a:schemeClr val="tx1"/>
                </a:solidFill>
                <a:effectLst/>
              </a:rPr>
              <a:t>Lokální ochrana sídel na Q</a:t>
            </a:r>
            <a:r>
              <a:rPr lang="cs-CZ" altLang="cs-CZ" sz="1800" b="0" baseline="-25000" dirty="0">
                <a:solidFill>
                  <a:schemeClr val="tx1"/>
                </a:solidFill>
                <a:effectLst/>
              </a:rPr>
              <a:t>100</a:t>
            </a:r>
            <a:r>
              <a:rPr lang="cs-CZ" altLang="cs-CZ" sz="1800" b="0" dirty="0">
                <a:solidFill>
                  <a:schemeClr val="tx1"/>
                </a:solidFill>
                <a:effectLst/>
              </a:rPr>
              <a:t> s převýšením 0,5 m</a:t>
            </a:r>
          </a:p>
          <a:p>
            <a:pPr eaLnBrk="1" hangingPunct="1"/>
            <a:r>
              <a:rPr lang="cs-CZ" altLang="cs-CZ" sz="1800" b="0" dirty="0">
                <a:solidFill>
                  <a:schemeClr val="tx1"/>
                </a:solidFill>
                <a:effectLst/>
              </a:rPr>
              <a:t>Využití průplavu Dunaj - Odra - Labe</a:t>
            </a:r>
          </a:p>
          <a:p>
            <a:pPr eaLnBrk="1" hangingPunct="1"/>
            <a:r>
              <a:rPr lang="cs-CZ" altLang="cs-CZ" sz="1800" b="0" dirty="0">
                <a:solidFill>
                  <a:schemeClr val="tx1"/>
                </a:solidFill>
                <a:effectLst/>
              </a:rPr>
              <a:t>Obnova údolní nivy</a:t>
            </a:r>
          </a:p>
          <a:p>
            <a:pPr eaLnBrk="1" hangingPunct="1"/>
            <a:r>
              <a:rPr lang="cs-CZ" altLang="cs-CZ" sz="1800" b="0" dirty="0">
                <a:solidFill>
                  <a:schemeClr val="tx1"/>
                </a:solidFill>
                <a:effectLst/>
              </a:rPr>
              <a:t>Změna využití krajiny v povodí</a:t>
            </a:r>
          </a:p>
          <a:p>
            <a:pPr eaLnBrk="1" hangingPunct="1"/>
            <a:r>
              <a:rPr lang="cs-CZ" altLang="cs-CZ" sz="1800" b="0" dirty="0">
                <a:solidFill>
                  <a:schemeClr val="tx1"/>
                </a:solidFill>
                <a:effectLst/>
              </a:rPr>
              <a:t>Změna využití krajiny v povodí a obnova údolní nivy</a:t>
            </a:r>
          </a:p>
          <a:p>
            <a:pPr eaLnBrk="1" hangingPunct="1"/>
            <a:r>
              <a:rPr lang="cs-CZ" altLang="cs-CZ" sz="1800" b="0" dirty="0">
                <a:solidFill>
                  <a:schemeClr val="tx1"/>
                </a:solidFill>
                <a:effectLst/>
              </a:rPr>
              <a:t>Malé poldry v horní </a:t>
            </a:r>
            <a:r>
              <a:rPr lang="cs-CZ" altLang="cs-CZ" sz="1800" b="0" dirty="0" smtClean="0">
                <a:solidFill>
                  <a:schemeClr val="tx1"/>
                </a:solidFill>
                <a:effectLst/>
              </a:rPr>
              <a:t>části </a:t>
            </a:r>
            <a:r>
              <a:rPr lang="cs-CZ" altLang="cs-CZ" sz="1800" b="0" dirty="0">
                <a:solidFill>
                  <a:schemeClr val="tx1"/>
                </a:solidFill>
                <a:effectLst/>
              </a:rPr>
              <a:t>Moravy a Bečvy a změna využití krajiny v povodí včetně obnovy údolní nivy</a:t>
            </a:r>
          </a:p>
          <a:p>
            <a:pPr eaLnBrk="1" hangingPunct="1"/>
            <a:r>
              <a:rPr lang="cs-CZ" altLang="cs-CZ" sz="1800" b="0" dirty="0">
                <a:solidFill>
                  <a:schemeClr val="tx1"/>
                </a:solidFill>
                <a:effectLst/>
              </a:rPr>
              <a:t>Změna využití krajiny v povodí a lokální ochrana sídel </a:t>
            </a:r>
          </a:p>
        </p:txBody>
      </p:sp>
      <p:sp>
        <p:nvSpPr>
          <p:cNvPr id="60420" name="Rectangle 4"/>
          <p:cNvSpPr>
            <a:spLocks noChangeArrowheads="1"/>
          </p:cNvSpPr>
          <p:nvPr/>
        </p:nvSpPr>
        <p:spPr bwMode="auto">
          <a:xfrm>
            <a:off x="1828800" y="304800"/>
            <a:ext cx="5486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3600" b="1">
                <a:solidFill>
                  <a:schemeClr val="tx1"/>
                </a:solidFill>
                <a:latin typeface="Comic Sans MS" pitchFamily="66" charset="0"/>
              </a:defRPr>
            </a:lvl1pPr>
            <a:lvl2pPr algn="ctr">
              <a:defRPr sz="3600" b="1">
                <a:solidFill>
                  <a:schemeClr val="tx1"/>
                </a:solidFill>
                <a:latin typeface="Comic Sans MS" pitchFamily="66" charset="0"/>
              </a:defRPr>
            </a:lvl2pPr>
            <a:lvl3pPr algn="ctr">
              <a:defRPr sz="3600" b="1">
                <a:solidFill>
                  <a:schemeClr val="tx1"/>
                </a:solidFill>
                <a:latin typeface="Comic Sans MS" pitchFamily="66" charset="0"/>
              </a:defRPr>
            </a:lvl3pPr>
            <a:lvl4pPr algn="ctr">
              <a:defRPr sz="3600" b="1">
                <a:solidFill>
                  <a:schemeClr val="tx1"/>
                </a:solidFill>
                <a:latin typeface="Comic Sans MS" pitchFamily="66" charset="0"/>
              </a:defRPr>
            </a:lvl4pPr>
            <a:lvl5pPr algn="ctr">
              <a:defRPr sz="3600" b="1">
                <a:solidFill>
                  <a:schemeClr val="tx1"/>
                </a:solidFill>
                <a:latin typeface="Comic Sans MS" pitchFamily="66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Comic Sans MS" pitchFamily="66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Comic Sans MS" pitchFamily="66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Comic Sans MS" pitchFamily="66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altLang="cs-CZ" sz="2800" b="0"/>
              <a:t>II. etapa projektu</a:t>
            </a:r>
            <a:r>
              <a:rPr lang="en-GB" altLang="cs-CZ" sz="28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35412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724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cs-CZ" altLang="cs-CZ" dirty="0" smtClean="0"/>
              <a:t>Vyhodnocení protipovodňových opatření</a:t>
            </a:r>
            <a:endParaRPr lang="cs-CZ" altLang="cs-CZ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685800" y="1834480"/>
            <a:ext cx="7772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20000"/>
          </a:bodyPr>
          <a:lstStyle/>
          <a:p>
            <a:r>
              <a:rPr lang="cs-CZ" altLang="cs-CZ" dirty="0" smtClean="0"/>
              <a:t>Hydraulické vyhodnocení</a:t>
            </a:r>
            <a:endParaRPr lang="cs-CZ" altLang="cs-CZ" dirty="0"/>
          </a:p>
          <a:p>
            <a:r>
              <a:rPr lang="cs-CZ" altLang="cs-CZ" dirty="0" smtClean="0"/>
              <a:t>Vyhodnocení povodňových škod</a:t>
            </a:r>
            <a:endParaRPr lang="cs-CZ" altLang="cs-CZ" dirty="0"/>
          </a:p>
          <a:p>
            <a:pPr lvl="2"/>
            <a:r>
              <a:rPr lang="cs-CZ" altLang="cs-CZ" dirty="0" smtClean="0"/>
              <a:t>Přímé škody</a:t>
            </a:r>
            <a:endParaRPr lang="cs-CZ" altLang="cs-CZ" dirty="0"/>
          </a:p>
          <a:p>
            <a:pPr lvl="2"/>
            <a:r>
              <a:rPr lang="cs-CZ" altLang="cs-CZ" dirty="0" smtClean="0"/>
              <a:t>Nepřímé škody</a:t>
            </a:r>
            <a:endParaRPr lang="cs-CZ" altLang="cs-CZ" dirty="0"/>
          </a:p>
          <a:p>
            <a:pPr lvl="2"/>
            <a:r>
              <a:rPr lang="cs-CZ" altLang="cs-CZ" dirty="0" smtClean="0"/>
              <a:t>Škody na infrastruktuře</a:t>
            </a:r>
            <a:endParaRPr lang="cs-CZ" altLang="cs-CZ" dirty="0"/>
          </a:p>
          <a:p>
            <a:pPr lvl="2"/>
            <a:r>
              <a:rPr lang="cs-CZ" altLang="cs-CZ" dirty="0" smtClean="0"/>
              <a:t>Ostatní </a:t>
            </a:r>
            <a:endParaRPr lang="cs-CZ" altLang="cs-CZ" dirty="0"/>
          </a:p>
          <a:p>
            <a:r>
              <a:rPr lang="cs-CZ" altLang="cs-CZ" dirty="0" smtClean="0"/>
              <a:t>Vyhodnocení nákladů na výstavbu a provoz</a:t>
            </a:r>
            <a:endParaRPr lang="cs-CZ" altLang="cs-CZ" dirty="0"/>
          </a:p>
          <a:p>
            <a:r>
              <a:rPr lang="cs-CZ" altLang="cs-CZ" dirty="0" smtClean="0"/>
              <a:t>Analýza přínosů a nákladů</a:t>
            </a:r>
            <a:endParaRPr lang="cs-CZ" altLang="cs-CZ" dirty="0"/>
          </a:p>
          <a:p>
            <a:r>
              <a:rPr lang="cs-CZ" altLang="cs-CZ" dirty="0" smtClean="0"/>
              <a:t>Veřejná prezentace a projednání</a:t>
            </a: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17850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-457200"/>
            <a:ext cx="7772400" cy="1371600"/>
          </a:xfrm>
        </p:spPr>
        <p:txBody>
          <a:bodyPr/>
          <a:lstStyle/>
          <a:p>
            <a:r>
              <a:rPr lang="cs-CZ" altLang="cs-CZ" sz="3000"/>
              <a:t>Varianta „D“ - nádrž Teplice</a:t>
            </a:r>
          </a:p>
        </p:txBody>
      </p:sp>
      <p:pic>
        <p:nvPicPr>
          <p:cNvPr id="2355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4397375" cy="628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6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609600"/>
            <a:ext cx="4302125" cy="614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9958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cs-CZ" altLang="cs-CZ"/>
              <a:t>Damages for scenarios</a:t>
            </a: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74613" y="1981200"/>
            <a:ext cx="8991600" cy="41783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pic>
        <p:nvPicPr>
          <p:cNvPr id="6" name="Obrázek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7498" y="2132856"/>
            <a:ext cx="8149004" cy="3918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138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77724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cs-CZ" altLang="cs-CZ" dirty="0" smtClean="0"/>
              <a:t>Náklady na výstavbu a údržbu</a:t>
            </a:r>
            <a:endParaRPr lang="cs-CZ" altLang="cs-CZ" dirty="0"/>
          </a:p>
        </p:txBody>
      </p:sp>
      <p:pic>
        <p:nvPicPr>
          <p:cNvPr id="5134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3" y="1124744"/>
            <a:ext cx="7799387" cy="559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4946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0"/>
            <a:ext cx="77724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cs-CZ" altLang="cs-CZ" dirty="0" smtClean="0"/>
              <a:t>Veřejné projednání a preference</a:t>
            </a:r>
            <a:endParaRPr lang="en-US" altLang="cs-CZ" dirty="0"/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381000" y="1371600"/>
            <a:ext cx="8337550" cy="4876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pic>
        <p:nvPicPr>
          <p:cNvPr id="7182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545679"/>
            <a:ext cx="7923213" cy="461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0375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69776"/>
            <a:ext cx="77724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cs-CZ" altLang="cs-CZ" dirty="0" smtClean="0"/>
              <a:t>Analýza nákladů a přínosů</a:t>
            </a:r>
            <a:endParaRPr lang="cs-CZ" altLang="cs-CZ" dirty="0"/>
          </a:p>
        </p:txBody>
      </p:sp>
      <p:pic>
        <p:nvPicPr>
          <p:cNvPr id="6158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1287735"/>
            <a:ext cx="8666163" cy="538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3604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152400"/>
            <a:ext cx="7772400" cy="1143000"/>
          </a:xfrm>
        </p:spPr>
        <p:txBody>
          <a:bodyPr/>
          <a:lstStyle/>
          <a:p>
            <a:r>
              <a:rPr lang="cs-CZ" altLang="cs-CZ">
                <a:latin typeface="Tahoma" pitchFamily="34" charset="0"/>
              </a:rPr>
              <a:t>Souhrnem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772816"/>
            <a:ext cx="7772400" cy="4114800"/>
          </a:xfrm>
        </p:spPr>
        <p:txBody>
          <a:bodyPr>
            <a:normAutofit fontScale="85000" lnSpcReduction="10000"/>
          </a:bodyPr>
          <a:lstStyle/>
          <a:p>
            <a:r>
              <a:rPr lang="cs-CZ" altLang="cs-CZ" dirty="0" err="1">
                <a:latin typeface="Tahoma" pitchFamily="34" charset="0"/>
              </a:rPr>
              <a:t>Nakalibrovat</a:t>
            </a:r>
            <a:r>
              <a:rPr lang="cs-CZ" altLang="cs-CZ" dirty="0">
                <a:latin typeface="Tahoma" pitchFamily="34" charset="0"/>
              </a:rPr>
              <a:t> 40 </a:t>
            </a:r>
            <a:r>
              <a:rPr lang="cs-CZ" altLang="cs-CZ" dirty="0" smtClean="0">
                <a:latin typeface="Tahoma" pitchFamily="34" charset="0"/>
              </a:rPr>
              <a:t>povodí</a:t>
            </a:r>
            <a:endParaRPr lang="cs-CZ" altLang="cs-CZ" dirty="0">
              <a:latin typeface="Tahoma" pitchFamily="34" charset="0"/>
            </a:endParaRPr>
          </a:p>
          <a:p>
            <a:r>
              <a:rPr lang="cs-CZ" altLang="cs-CZ" dirty="0">
                <a:latin typeface="Tahoma" pitchFamily="34" charset="0"/>
              </a:rPr>
              <a:t>358km HD modelu z 6 200 profilu a 830 objektů</a:t>
            </a:r>
          </a:p>
          <a:p>
            <a:r>
              <a:rPr lang="cs-CZ" altLang="cs-CZ" dirty="0" smtClean="0">
                <a:latin typeface="Tahoma" pitchFamily="34" charset="0"/>
              </a:rPr>
              <a:t>Napočítáno </a:t>
            </a:r>
            <a:r>
              <a:rPr lang="cs-CZ" altLang="cs-CZ" dirty="0">
                <a:latin typeface="Tahoma" pitchFamily="34" charset="0"/>
              </a:rPr>
              <a:t>13x14= 182 výsledkových souborů</a:t>
            </a:r>
          </a:p>
          <a:p>
            <a:r>
              <a:rPr lang="cs-CZ" altLang="cs-CZ" dirty="0">
                <a:latin typeface="Tahoma" pitchFamily="34" charset="0"/>
              </a:rPr>
              <a:t>Vygenerováno 1820 záplavových map</a:t>
            </a:r>
          </a:p>
          <a:p>
            <a:r>
              <a:rPr lang="cs-CZ" altLang="cs-CZ" dirty="0">
                <a:latin typeface="Tahoma" pitchFamily="34" charset="0"/>
              </a:rPr>
              <a:t>Rozděleno 650 km2 </a:t>
            </a:r>
            <a:r>
              <a:rPr lang="cs-CZ" altLang="cs-CZ" dirty="0" smtClean="0">
                <a:latin typeface="Tahoma" pitchFamily="34" charset="0"/>
              </a:rPr>
              <a:t>záplavového území do </a:t>
            </a:r>
            <a:r>
              <a:rPr lang="cs-CZ" altLang="cs-CZ" dirty="0">
                <a:latin typeface="Tahoma" pitchFamily="34" charset="0"/>
              </a:rPr>
              <a:t>kategorií</a:t>
            </a:r>
          </a:p>
          <a:p>
            <a:r>
              <a:rPr lang="cs-CZ" altLang="cs-CZ" dirty="0">
                <a:latin typeface="Tahoma" pitchFamily="34" charset="0"/>
              </a:rPr>
              <a:t>Vytvořeno 1820 map škod</a:t>
            </a:r>
          </a:p>
          <a:p>
            <a:r>
              <a:rPr lang="cs-CZ" altLang="cs-CZ" b="1" i="1" dirty="0">
                <a:latin typeface="Tahoma" pitchFamily="34" charset="0"/>
              </a:rPr>
              <a:t>Výsledkem </a:t>
            </a:r>
            <a:r>
              <a:rPr lang="cs-CZ" altLang="cs-CZ" b="1" i="1" dirty="0" smtClean="0">
                <a:latin typeface="Tahoma" pitchFamily="34" charset="0"/>
              </a:rPr>
              <a:t>bylo 13 </a:t>
            </a:r>
            <a:r>
              <a:rPr lang="cs-CZ" altLang="cs-CZ" b="1" i="1" dirty="0">
                <a:latin typeface="Tahoma" pitchFamily="34" charset="0"/>
              </a:rPr>
              <a:t>čísel</a:t>
            </a:r>
            <a:r>
              <a:rPr lang="cs-CZ" altLang="cs-CZ" dirty="0">
                <a:latin typeface="Tahoma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77917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r. 1997 – milník povodňového modelování v ČR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Dlouhé období bez povodní = není se čeho bát = matematické modely nejsou zapotřebí – modely používány jen okrajově pro WQ, ST, …</a:t>
            </a:r>
          </a:p>
          <a:p>
            <a:r>
              <a:rPr lang="cs-CZ" dirty="0" smtClean="0"/>
              <a:t>30.6. 1997 dokončen 1. povodňový matematický model Vltavy v Praze pro stanovení rozsahu záplavového území</a:t>
            </a:r>
          </a:p>
          <a:p>
            <a:r>
              <a:rPr lang="cs-CZ" dirty="0" smtClean="0"/>
              <a:t>5. – 29. 7. 1997 povodeň na celém povodí Moravy a Odry</a:t>
            </a:r>
          </a:p>
          <a:p>
            <a:r>
              <a:rPr lang="cs-CZ" dirty="0" smtClean="0"/>
              <a:t>Protipovodňová ochrana se stala novým politickým tématem a využití modelů získalo větší podporu</a:t>
            </a:r>
          </a:p>
          <a:p>
            <a:r>
              <a:rPr lang="cs-CZ" dirty="0" smtClean="0"/>
              <a:t>6. – 18. 7. 2002 povodeň na povodí Vltavy a Labe</a:t>
            </a:r>
          </a:p>
          <a:p>
            <a:r>
              <a:rPr lang="cs-CZ" dirty="0" smtClean="0"/>
              <a:t>Vznik dotačních programů pro stanovení rozsahu záplavových území a plánů oblastí povodí, EU FD, …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5285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1600200" y="304800"/>
            <a:ext cx="6019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3600" b="1">
                <a:solidFill>
                  <a:schemeClr val="tx1"/>
                </a:solidFill>
                <a:latin typeface="Comic Sans MS" pitchFamily="66" charset="0"/>
              </a:defRPr>
            </a:lvl1pPr>
            <a:lvl2pPr algn="ctr">
              <a:defRPr sz="3600" b="1">
                <a:solidFill>
                  <a:schemeClr val="tx1"/>
                </a:solidFill>
                <a:latin typeface="Comic Sans MS" pitchFamily="66" charset="0"/>
              </a:defRPr>
            </a:lvl2pPr>
            <a:lvl3pPr algn="ctr">
              <a:defRPr sz="3600" b="1">
                <a:solidFill>
                  <a:schemeClr val="tx1"/>
                </a:solidFill>
                <a:latin typeface="Comic Sans MS" pitchFamily="66" charset="0"/>
              </a:defRPr>
            </a:lvl3pPr>
            <a:lvl4pPr algn="ctr">
              <a:defRPr sz="3600" b="1">
                <a:solidFill>
                  <a:schemeClr val="tx1"/>
                </a:solidFill>
                <a:latin typeface="Comic Sans MS" pitchFamily="66" charset="0"/>
              </a:defRPr>
            </a:lvl4pPr>
            <a:lvl5pPr algn="ctr">
              <a:defRPr sz="3600" b="1">
                <a:solidFill>
                  <a:schemeClr val="tx1"/>
                </a:solidFill>
                <a:latin typeface="Comic Sans MS" pitchFamily="66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Comic Sans MS" pitchFamily="66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Comic Sans MS" pitchFamily="66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Comic Sans MS" pitchFamily="66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altLang="cs-CZ"/>
              <a:t>Doporučená kombinace PPO</a:t>
            </a: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762000" y="1295400"/>
            <a:ext cx="7772400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algn="ctr">
              <a:spcBef>
                <a:spcPct val="20000"/>
              </a:spcBef>
              <a:defRPr sz="3200" b="1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 pitchFamily="34" charset="0"/>
              </a:defRPr>
            </a:lvl1pPr>
            <a:lvl2pPr algn="ctr">
              <a:spcBef>
                <a:spcPct val="20000"/>
              </a:spcBef>
              <a:defRPr sz="2400" b="1">
                <a:solidFill>
                  <a:srgbClr val="008000"/>
                </a:solidFill>
                <a:latin typeface="Trebuchet MS" pitchFamily="34" charset="0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-18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itchFamily="18" charset="-18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itchFamily="18" charset="-18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-18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-18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-18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-18"/>
              </a:defRPr>
            </a:lvl9pPr>
          </a:lstStyle>
          <a:p>
            <a:pPr eaLnBrk="1" hangingPunct="1"/>
            <a:r>
              <a:rPr lang="cs-CZ" altLang="cs-CZ" dirty="0"/>
              <a:t>Retence v lokalitě Teplice nad Bečvou </a:t>
            </a:r>
          </a:p>
          <a:p>
            <a:pPr eaLnBrk="1" hangingPunct="1"/>
            <a:r>
              <a:rPr lang="cs-CZ" altLang="cs-CZ" dirty="0">
                <a:solidFill>
                  <a:schemeClr val="tx1"/>
                </a:solidFill>
                <a:effectLst/>
              </a:rPr>
              <a:t>Výstavba malých poldrů v povodí Moravy nad Olomoucí</a:t>
            </a:r>
            <a:endParaRPr lang="cs-CZ" altLang="cs-CZ" dirty="0"/>
          </a:p>
          <a:p>
            <a:pPr eaLnBrk="1" hangingPunct="1"/>
            <a:r>
              <a:rPr lang="cs-CZ" altLang="cs-CZ" dirty="0">
                <a:solidFill>
                  <a:schemeClr val="tx1"/>
                </a:solidFill>
                <a:effectLst/>
              </a:rPr>
              <a:t>Obnova údolní nivy Moravy v úseku nad Olomoucí</a:t>
            </a:r>
          </a:p>
          <a:p>
            <a:pPr eaLnBrk="1" hangingPunct="1"/>
            <a:r>
              <a:rPr lang="cs-CZ" altLang="cs-CZ" dirty="0">
                <a:solidFill>
                  <a:schemeClr val="tx1"/>
                </a:solidFill>
                <a:effectLst/>
              </a:rPr>
              <a:t>Lokální ochrana zástavby na redukovanou Q100 s převýšením</a:t>
            </a:r>
          </a:p>
          <a:p>
            <a:pPr eaLnBrk="1" hangingPunct="1"/>
            <a:r>
              <a:rPr lang="cs-CZ" altLang="cs-CZ" dirty="0">
                <a:solidFill>
                  <a:schemeClr val="tx1"/>
                </a:solidFill>
                <a:effectLst/>
              </a:rPr>
              <a:t>Změny využití půdy v povodí</a:t>
            </a:r>
          </a:p>
        </p:txBody>
      </p:sp>
    </p:spTree>
    <p:extLst>
      <p:ext uri="{BB962C8B-B14F-4D97-AF65-F5344CB8AC3E}">
        <p14:creationId xmlns:p14="http://schemas.microsoft.com/office/powerpoint/2010/main" val="3906332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EIB – podpora financování PPO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5963"/>
          </a:xfrm>
        </p:spPr>
        <p:txBody>
          <a:bodyPr/>
          <a:lstStyle/>
          <a:p>
            <a:r>
              <a:rPr lang="cs-CZ" dirty="0" smtClean="0"/>
              <a:t>Praha 25. – 28. 2. 2002</a:t>
            </a:r>
          </a:p>
          <a:p>
            <a:r>
              <a:rPr lang="cs-CZ" dirty="0" smtClean="0"/>
              <a:t>Prezentace zpracovaného materiálu z výsledků projektu</a:t>
            </a:r>
          </a:p>
          <a:p>
            <a:r>
              <a:rPr lang="cs-CZ" dirty="0" smtClean="0"/>
              <a:t>Technická i ekonomická podpora argumentace pro získání investičních prostředků</a:t>
            </a:r>
          </a:p>
          <a:p>
            <a:r>
              <a:rPr lang="cs-CZ" dirty="0" smtClean="0"/>
              <a:t>Financování vybraných PPO z fondů EIB zahájeno již v roce 2003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82952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Závěr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556792"/>
            <a:ext cx="8686800" cy="5187206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Proběhl přenos </a:t>
            </a:r>
            <a:r>
              <a:rPr lang="cs-CZ" dirty="0" smtClean="0"/>
              <a:t>technologie a </a:t>
            </a:r>
            <a:r>
              <a:rPr lang="cs-CZ" dirty="0" smtClean="0"/>
              <a:t>know-how do reálné praxe</a:t>
            </a:r>
            <a:endParaRPr lang="cs-CZ" dirty="0" smtClean="0"/>
          </a:p>
          <a:p>
            <a:r>
              <a:rPr lang="cs-CZ" dirty="0" smtClean="0"/>
              <a:t>Projekt byl zpracován v nadstandardním rozsahu a obsahu řešených problematik</a:t>
            </a:r>
          </a:p>
          <a:p>
            <a:pPr lvl="1"/>
            <a:r>
              <a:rPr lang="cs-CZ" dirty="0" smtClean="0"/>
              <a:t>Modely (RR, 1D, 2D, GIS,…)</a:t>
            </a:r>
          </a:p>
          <a:p>
            <a:pPr lvl="1"/>
            <a:r>
              <a:rPr lang="cs-CZ" dirty="0" smtClean="0"/>
              <a:t>Návrh a posouzení mnoha různých scénářů PPO</a:t>
            </a:r>
          </a:p>
          <a:p>
            <a:pPr lvl="1"/>
            <a:r>
              <a:rPr lang="cs-CZ" dirty="0" smtClean="0"/>
              <a:t>Vyhodnocení ekonomické výhodnosti scénářů</a:t>
            </a:r>
          </a:p>
          <a:p>
            <a:pPr lvl="1"/>
            <a:r>
              <a:rPr lang="cs-CZ" dirty="0" smtClean="0"/>
              <a:t>Veřejné projednání a preference</a:t>
            </a:r>
          </a:p>
          <a:p>
            <a:pPr lvl="1"/>
            <a:r>
              <a:rPr lang="cs-CZ" dirty="0" smtClean="0"/>
              <a:t>Zpracování podkladů pro EIB a zajištění financování</a:t>
            </a:r>
          </a:p>
          <a:p>
            <a:r>
              <a:rPr lang="cs-CZ" dirty="0" smtClean="0"/>
              <a:t>Na </a:t>
            </a:r>
            <a:r>
              <a:rPr lang="cs-CZ" dirty="0" smtClean="0"/>
              <a:t>výstupech </a:t>
            </a:r>
            <a:r>
              <a:rPr lang="cs-CZ" dirty="0" smtClean="0"/>
              <a:t>projektu se dodnes aktivně pracuje</a:t>
            </a:r>
          </a:p>
          <a:p>
            <a:r>
              <a:rPr lang="cs-CZ" dirty="0" smtClean="0"/>
              <a:t>Přenesená technologie a znalost kvalitativně posunula způsob návrhu, posuzování a realizace vodohospodářských opatření</a:t>
            </a:r>
          </a:p>
          <a:p>
            <a:r>
              <a:rPr lang="cs-CZ" dirty="0" smtClean="0"/>
              <a:t>Přesto přenesení některých retenčních opatření PPO do praxe je časově a legislativně náročný </a:t>
            </a:r>
            <a:r>
              <a:rPr lang="cs-CZ" dirty="0" smtClean="0"/>
              <a:t>proces;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2333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80475" y="4653136"/>
            <a:ext cx="8686800" cy="1184825"/>
          </a:xfrm>
        </p:spPr>
        <p:txBody>
          <a:bodyPr/>
          <a:lstStyle/>
          <a:p>
            <a:r>
              <a:rPr lang="cs-CZ" dirty="0" smtClean="0"/>
              <a:t>Děkuji za vaši pozornost</a:t>
            </a:r>
            <a:endParaRPr lang="cs-CZ" dirty="0"/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764704"/>
            <a:ext cx="4320480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20688"/>
            <a:ext cx="2160240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8635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22031" y="152400"/>
            <a:ext cx="7772400" cy="914400"/>
          </a:xfrm>
          <a:noFill/>
          <a:ln/>
        </p:spPr>
        <p:txBody>
          <a:bodyPr>
            <a:normAutofit fontScale="90000"/>
          </a:bodyPr>
          <a:lstStyle/>
          <a:p>
            <a:r>
              <a:rPr lang="cs-CZ" altLang="cs-CZ" sz="3200" b="0" dirty="0" smtClean="0"/>
              <a:t>Mezinárodní projekt přenosu technologií matematického modelování</a:t>
            </a:r>
            <a:endParaRPr lang="en-GB" altLang="cs-CZ" sz="3200" b="0" dirty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524000"/>
            <a:ext cx="3810000" cy="1295400"/>
          </a:xfrm>
          <a:noFill/>
          <a:ln/>
        </p:spPr>
        <p:txBody>
          <a:bodyPr>
            <a:normAutofit lnSpcReduction="10000"/>
          </a:bodyPr>
          <a:lstStyle/>
          <a:p>
            <a:r>
              <a:rPr lang="en-GB" altLang="cs-CZ" sz="2400" b="1" dirty="0" err="1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 pitchFamily="34" charset="0"/>
              </a:rPr>
              <a:t>Dánsko</a:t>
            </a:r>
            <a:endParaRPr lang="en-GB" altLang="cs-CZ" sz="2400" b="1" dirty="0">
              <a:solidFill>
                <a:srgbClr val="0033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rebuchet MS" pitchFamily="34" charset="0"/>
            </a:endParaRPr>
          </a:p>
          <a:p>
            <a:pPr lvl="1"/>
            <a:r>
              <a:rPr lang="en-GB" altLang="cs-CZ" sz="1800" b="1" dirty="0">
                <a:solidFill>
                  <a:srgbClr val="008000"/>
                </a:solidFill>
                <a:latin typeface="Trebuchet MS" pitchFamily="34" charset="0"/>
              </a:rPr>
              <a:t>DHI Water &amp; Environment</a:t>
            </a:r>
            <a:br>
              <a:rPr lang="en-GB" altLang="cs-CZ" sz="1800" b="1" dirty="0">
                <a:solidFill>
                  <a:srgbClr val="008000"/>
                </a:solidFill>
                <a:latin typeface="Trebuchet MS" pitchFamily="34" charset="0"/>
              </a:rPr>
            </a:br>
            <a:r>
              <a:rPr lang="en-GB" altLang="cs-CZ" sz="1800" b="1" dirty="0">
                <a:solidFill>
                  <a:srgbClr val="008000"/>
                </a:solidFill>
                <a:latin typeface="Trebuchet MS" pitchFamily="34" charset="0"/>
              </a:rPr>
              <a:t>(</a:t>
            </a:r>
            <a:r>
              <a:rPr lang="en-GB" altLang="cs-CZ" sz="1800" b="1" dirty="0" err="1">
                <a:solidFill>
                  <a:srgbClr val="008000"/>
                </a:solidFill>
                <a:latin typeface="Trebuchet MS" pitchFamily="34" charset="0"/>
              </a:rPr>
              <a:t>dříve</a:t>
            </a:r>
            <a:r>
              <a:rPr lang="en-GB" altLang="cs-CZ" sz="1800" b="1" dirty="0">
                <a:solidFill>
                  <a:srgbClr val="008000"/>
                </a:solidFill>
                <a:latin typeface="Trebuchet MS" pitchFamily="34" charset="0"/>
              </a:rPr>
              <a:t> </a:t>
            </a:r>
            <a:r>
              <a:rPr lang="en-GB" altLang="cs-CZ" sz="1800" b="1" dirty="0" err="1">
                <a:solidFill>
                  <a:srgbClr val="008000"/>
                </a:solidFill>
                <a:latin typeface="Trebuchet MS" pitchFamily="34" charset="0"/>
              </a:rPr>
              <a:t>Dánský</a:t>
            </a:r>
            <a:r>
              <a:rPr lang="en-GB" altLang="cs-CZ" sz="1800" b="1" dirty="0">
                <a:solidFill>
                  <a:srgbClr val="008000"/>
                </a:solidFill>
                <a:latin typeface="Trebuchet MS" pitchFamily="34" charset="0"/>
              </a:rPr>
              <a:t> </a:t>
            </a:r>
            <a:r>
              <a:rPr lang="en-GB" altLang="cs-CZ" sz="1800" b="1" dirty="0" err="1">
                <a:solidFill>
                  <a:srgbClr val="008000"/>
                </a:solidFill>
                <a:latin typeface="Trebuchet MS" pitchFamily="34" charset="0"/>
              </a:rPr>
              <a:t>Hydraulický</a:t>
            </a:r>
            <a:r>
              <a:rPr lang="en-GB" altLang="cs-CZ" sz="1800" b="1" dirty="0">
                <a:solidFill>
                  <a:srgbClr val="008000"/>
                </a:solidFill>
                <a:latin typeface="Trebuchet MS" pitchFamily="34" charset="0"/>
              </a:rPr>
              <a:t> </a:t>
            </a:r>
            <a:r>
              <a:rPr lang="en-GB" altLang="cs-CZ" sz="1800" b="1" dirty="0" err="1">
                <a:solidFill>
                  <a:srgbClr val="008000"/>
                </a:solidFill>
                <a:latin typeface="Trebuchet MS" pitchFamily="34" charset="0"/>
              </a:rPr>
              <a:t>institut</a:t>
            </a:r>
            <a:r>
              <a:rPr lang="en-GB" altLang="cs-CZ" sz="1800" b="1" dirty="0">
                <a:solidFill>
                  <a:srgbClr val="008000"/>
                </a:solidFill>
                <a:latin typeface="Trebuchet MS" pitchFamily="34" charset="0"/>
              </a:rPr>
              <a:t>)</a:t>
            </a:r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4419600" y="1447800"/>
            <a:ext cx="41148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 b="1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 b="1">
                <a:solidFill>
                  <a:srgbClr val="008000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-1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itchFamily="18" charset="-18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itchFamily="18" charset="-1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-1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-1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-1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-18"/>
              </a:defRPr>
            </a:lvl9pPr>
          </a:lstStyle>
          <a:p>
            <a:pPr eaLnBrk="1" hangingPunct="1"/>
            <a:r>
              <a:rPr lang="en-GB" altLang="cs-CZ" sz="2400" dirty="0" err="1"/>
              <a:t>Česká</a:t>
            </a:r>
            <a:r>
              <a:rPr lang="en-GB" altLang="cs-CZ" sz="2400" dirty="0"/>
              <a:t> </a:t>
            </a:r>
            <a:r>
              <a:rPr lang="en-GB" altLang="cs-CZ" sz="2400" dirty="0" err="1"/>
              <a:t>republika</a:t>
            </a:r>
            <a:r>
              <a:rPr lang="en-GB" altLang="cs-CZ" sz="2400" dirty="0"/>
              <a:t/>
            </a:r>
            <a:br>
              <a:rPr lang="en-GB" altLang="cs-CZ" sz="2400" dirty="0"/>
            </a:br>
            <a:r>
              <a:rPr lang="en-GB" altLang="cs-CZ" sz="2400" dirty="0"/>
              <a:t>(</a:t>
            </a:r>
            <a:r>
              <a:rPr lang="en-GB" altLang="cs-CZ" sz="2400" dirty="0" err="1"/>
              <a:t>účastníci</a:t>
            </a:r>
            <a:r>
              <a:rPr lang="en-GB" altLang="cs-CZ" sz="2400" dirty="0"/>
              <a:t>)</a:t>
            </a:r>
          </a:p>
          <a:p>
            <a:pPr lvl="1" eaLnBrk="1" hangingPunct="1"/>
            <a:r>
              <a:rPr lang="en-GB" altLang="cs-CZ" sz="1800" dirty="0" err="1"/>
              <a:t>Povodí</a:t>
            </a:r>
            <a:r>
              <a:rPr lang="en-GB" altLang="cs-CZ" sz="1800" dirty="0"/>
              <a:t> </a:t>
            </a:r>
            <a:r>
              <a:rPr lang="en-GB" altLang="cs-CZ" sz="1800" dirty="0" err="1"/>
              <a:t>Moravy</a:t>
            </a:r>
            <a:r>
              <a:rPr lang="en-GB" altLang="cs-CZ" sz="1800" dirty="0"/>
              <a:t>, </a:t>
            </a:r>
            <a:r>
              <a:rPr lang="en-GB" altLang="cs-CZ" sz="1800" dirty="0" err="1"/>
              <a:t>s.p</a:t>
            </a:r>
            <a:r>
              <a:rPr lang="en-GB" altLang="cs-CZ" sz="1800" dirty="0"/>
              <a:t>.</a:t>
            </a:r>
          </a:p>
          <a:p>
            <a:pPr lvl="1" eaLnBrk="1" hangingPunct="1"/>
            <a:r>
              <a:rPr lang="en-GB" altLang="cs-CZ" sz="1800" dirty="0" err="1"/>
              <a:t>Povodí</a:t>
            </a:r>
            <a:r>
              <a:rPr lang="en-GB" altLang="cs-CZ" sz="1800" dirty="0"/>
              <a:t> Labe, </a:t>
            </a:r>
            <a:r>
              <a:rPr lang="en-GB" altLang="cs-CZ" sz="1800" dirty="0" err="1"/>
              <a:t>s.p</a:t>
            </a:r>
            <a:r>
              <a:rPr lang="en-GB" altLang="cs-CZ" sz="1800" dirty="0"/>
              <a:t>.</a:t>
            </a:r>
          </a:p>
          <a:p>
            <a:pPr lvl="1" eaLnBrk="1" hangingPunct="1"/>
            <a:r>
              <a:rPr lang="en-GB" altLang="cs-CZ" sz="1800" dirty="0"/>
              <a:t>DHI </a:t>
            </a:r>
            <a:r>
              <a:rPr lang="en-GB" altLang="cs-CZ" sz="1800" dirty="0" err="1"/>
              <a:t>Hydroinform</a:t>
            </a:r>
            <a:r>
              <a:rPr lang="en-GB" altLang="cs-CZ" sz="1800" dirty="0"/>
              <a:t> </a:t>
            </a:r>
            <a:r>
              <a:rPr lang="en-GB" altLang="cs-CZ" sz="1800" dirty="0" err="1"/>
              <a:t>a.s</a:t>
            </a:r>
            <a:r>
              <a:rPr lang="en-GB" altLang="cs-CZ" sz="1800" dirty="0"/>
              <a:t>.</a:t>
            </a:r>
          </a:p>
          <a:p>
            <a:pPr lvl="1" eaLnBrk="1" hangingPunct="1"/>
            <a:r>
              <a:rPr lang="en-GB" altLang="cs-CZ" sz="1800" dirty="0" err="1"/>
              <a:t>ostatní</a:t>
            </a:r>
            <a:r>
              <a:rPr lang="en-GB" altLang="cs-CZ" sz="1800" dirty="0"/>
              <a:t> </a:t>
            </a:r>
            <a:r>
              <a:rPr lang="en-GB" altLang="cs-CZ" sz="1800" dirty="0" err="1"/>
              <a:t>s.p</a:t>
            </a:r>
            <a:r>
              <a:rPr lang="en-GB" altLang="cs-CZ" sz="1800" dirty="0"/>
              <a:t>. </a:t>
            </a:r>
            <a:r>
              <a:rPr lang="en-GB" altLang="cs-CZ" sz="1800" dirty="0" err="1"/>
              <a:t>Povodí</a:t>
            </a:r>
            <a:endParaRPr lang="en-GB" altLang="cs-CZ" sz="1800" dirty="0"/>
          </a:p>
          <a:p>
            <a:pPr lvl="1" eaLnBrk="1" hangingPunct="1"/>
            <a:r>
              <a:rPr lang="en-GB" altLang="cs-CZ" sz="1800" dirty="0"/>
              <a:t>ČHMÚ</a:t>
            </a:r>
          </a:p>
          <a:p>
            <a:pPr lvl="1" eaLnBrk="1" hangingPunct="1"/>
            <a:r>
              <a:rPr lang="en-GB" altLang="cs-CZ" sz="1800" dirty="0"/>
              <a:t>VÚV TGM</a:t>
            </a:r>
          </a:p>
          <a:p>
            <a:pPr eaLnBrk="1" hangingPunct="1"/>
            <a:r>
              <a:rPr lang="en-GB" altLang="cs-CZ" sz="2400" dirty="0" err="1"/>
              <a:t>Spolupráce</a:t>
            </a:r>
            <a:endParaRPr lang="en-GB" altLang="cs-CZ" sz="2400" dirty="0"/>
          </a:p>
          <a:p>
            <a:pPr lvl="1" eaLnBrk="1" hangingPunct="1"/>
            <a:r>
              <a:rPr lang="en-GB" altLang="cs-CZ" sz="1800" dirty="0" err="1"/>
              <a:t>Aquatis</a:t>
            </a:r>
            <a:r>
              <a:rPr lang="en-GB" altLang="cs-CZ" sz="1800" dirty="0"/>
              <a:t>, </a:t>
            </a:r>
            <a:r>
              <a:rPr lang="en-GB" altLang="cs-CZ" sz="1800" dirty="0" err="1"/>
              <a:t>Unie</a:t>
            </a:r>
            <a:r>
              <a:rPr lang="en-GB" altLang="cs-CZ" sz="1800" dirty="0"/>
              <a:t> pro </a:t>
            </a:r>
            <a:r>
              <a:rPr lang="en-GB" altLang="cs-CZ" sz="1800" dirty="0" err="1"/>
              <a:t>řeku</a:t>
            </a:r>
            <a:r>
              <a:rPr lang="en-GB" altLang="cs-CZ" sz="1800" dirty="0"/>
              <a:t> </a:t>
            </a:r>
            <a:r>
              <a:rPr lang="en-GB" altLang="cs-CZ" sz="1800" dirty="0" err="1"/>
              <a:t>Moravu</a:t>
            </a:r>
            <a:r>
              <a:rPr lang="en-GB" altLang="cs-CZ" sz="1800" dirty="0"/>
              <a:t>, VUT Brno, </a:t>
            </a:r>
            <a:r>
              <a:rPr lang="en-GB" altLang="cs-CZ" sz="1800" dirty="0" err="1"/>
              <a:t>Palackého</a:t>
            </a:r>
            <a:r>
              <a:rPr lang="en-GB" altLang="cs-CZ" sz="1800" dirty="0"/>
              <a:t> </a:t>
            </a:r>
            <a:r>
              <a:rPr lang="en-GB" altLang="cs-CZ" sz="1800" dirty="0" err="1"/>
              <a:t>universita</a:t>
            </a:r>
            <a:r>
              <a:rPr lang="en-GB" altLang="cs-CZ" sz="1800" dirty="0"/>
              <a:t>, </a:t>
            </a:r>
            <a:r>
              <a:rPr lang="en-GB" altLang="cs-CZ" sz="1800" dirty="0" err="1"/>
              <a:t>atd</a:t>
            </a:r>
            <a:r>
              <a:rPr lang="en-GB" altLang="cs-CZ" sz="1800" dirty="0"/>
              <a:t>.</a:t>
            </a:r>
          </a:p>
        </p:txBody>
      </p:sp>
      <p:pic>
        <p:nvPicPr>
          <p:cNvPr id="44037" name="Picture 5" descr="C:\Flood_Prezentace\dan.gif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191000"/>
            <a:ext cx="1600200" cy="1036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8" name="Picture 6" descr="C:\Flood_Prezentace\cs_vlajka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5" t="7062" r="4166" b="47186"/>
          <a:stretch>
            <a:fillRect/>
          </a:stretch>
        </p:blipFill>
        <p:spPr bwMode="auto">
          <a:xfrm>
            <a:off x="2438400" y="4191001"/>
            <a:ext cx="1447800" cy="1001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3985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Řešitelský tým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71688"/>
            <a:ext cx="4267200" cy="271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1" name="Picture 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640" y="2032992"/>
            <a:ext cx="3733800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1380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effectLst>
                  <a:outerShdw blurRad="38100" dist="38100" dir="2700000" algn="tl">
                    <a:srgbClr val="FFFFFF"/>
                  </a:outerShdw>
                </a:effectLst>
              </a:rPr>
              <a:t>Základní informace o projektu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219200"/>
            <a:ext cx="7772400" cy="4953000"/>
          </a:xfrm>
        </p:spPr>
        <p:txBody>
          <a:bodyPr>
            <a:normAutofit lnSpcReduction="10000"/>
          </a:bodyPr>
          <a:lstStyle/>
          <a:p>
            <a:r>
              <a:rPr lang="cs-CZ" altLang="cs-CZ" dirty="0"/>
              <a:t>Trvaní projektu:</a:t>
            </a:r>
          </a:p>
          <a:p>
            <a:pPr lvl="1"/>
            <a:r>
              <a:rPr lang="cs-CZ" altLang="cs-CZ" dirty="0"/>
              <a:t>Fáze I - 9/1997 - 6/1999</a:t>
            </a:r>
          </a:p>
          <a:p>
            <a:pPr lvl="1"/>
            <a:r>
              <a:rPr lang="cs-CZ" altLang="cs-CZ" dirty="0"/>
              <a:t>Fáze II - 1/2000 - 12/2001 </a:t>
            </a:r>
          </a:p>
          <a:p>
            <a:r>
              <a:rPr lang="cs-CZ" altLang="cs-CZ" dirty="0"/>
              <a:t>Finanční objem podpory projektu DANCEE</a:t>
            </a:r>
          </a:p>
          <a:p>
            <a:pPr lvl="1"/>
            <a:r>
              <a:rPr lang="cs-CZ" altLang="cs-CZ" dirty="0"/>
              <a:t>Fáze I cca 4 mil DKK</a:t>
            </a:r>
          </a:p>
          <a:p>
            <a:pPr lvl="1"/>
            <a:r>
              <a:rPr lang="cs-CZ" altLang="cs-CZ" dirty="0"/>
              <a:t>Fáze II cca 5,6 mil DKK</a:t>
            </a:r>
          </a:p>
          <a:p>
            <a:r>
              <a:rPr lang="cs-CZ" altLang="cs-CZ" dirty="0"/>
              <a:t>Území aplikace projektu - povodí Moravy (toky Morava a Bečva) a povodí Labe (tok Dědina)</a:t>
            </a:r>
          </a:p>
        </p:txBody>
      </p:sp>
    </p:spTree>
    <p:extLst>
      <p:ext uri="{BB962C8B-B14F-4D97-AF65-F5344CB8AC3E}">
        <p14:creationId xmlns:p14="http://schemas.microsoft.com/office/powerpoint/2010/main" val="1611032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altLang="cs-CZ" sz="3600" dirty="0" smtClean="0"/>
              <a:t>“Flood Management in the Czech Republic”</a:t>
            </a:r>
            <a:r>
              <a:rPr lang="cs-CZ" altLang="cs-CZ" sz="3600" dirty="0" smtClean="0"/>
              <a:t> – I. etapa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2071389"/>
            <a:ext cx="8686800" cy="4525963"/>
          </a:xfrm>
        </p:spPr>
        <p:txBody>
          <a:bodyPr>
            <a:normAutofit/>
          </a:bodyPr>
          <a:lstStyle/>
          <a:p>
            <a:r>
              <a:rPr lang="en-GB" altLang="cs-CZ" dirty="0" err="1" smtClean="0"/>
              <a:t>Cíl</a:t>
            </a:r>
            <a:r>
              <a:rPr lang="en-GB" altLang="cs-CZ" dirty="0" smtClean="0"/>
              <a:t> </a:t>
            </a:r>
            <a:r>
              <a:rPr lang="en-GB" altLang="cs-CZ" dirty="0" err="1" smtClean="0"/>
              <a:t>projektu</a:t>
            </a:r>
            <a:r>
              <a:rPr lang="en-GB" altLang="cs-CZ" dirty="0" smtClean="0"/>
              <a:t> </a:t>
            </a:r>
          </a:p>
          <a:p>
            <a:pPr lvl="1"/>
            <a:r>
              <a:rPr lang="en-GB" altLang="cs-CZ" dirty="0" err="1" smtClean="0"/>
              <a:t>Přenos</a:t>
            </a:r>
            <a:r>
              <a:rPr lang="en-GB" altLang="cs-CZ" dirty="0" smtClean="0"/>
              <a:t> </a:t>
            </a:r>
            <a:r>
              <a:rPr lang="en-GB" altLang="cs-CZ" dirty="0" err="1" smtClean="0"/>
              <a:t>znalostí</a:t>
            </a:r>
            <a:r>
              <a:rPr lang="en-GB" altLang="cs-CZ" dirty="0" smtClean="0"/>
              <a:t> a </a:t>
            </a:r>
            <a:r>
              <a:rPr lang="en-GB" altLang="cs-CZ" dirty="0" err="1" smtClean="0"/>
              <a:t>technologií</a:t>
            </a:r>
            <a:r>
              <a:rPr lang="en-GB" altLang="cs-CZ" dirty="0" smtClean="0"/>
              <a:t> </a:t>
            </a:r>
            <a:br>
              <a:rPr lang="en-GB" altLang="cs-CZ" dirty="0" smtClean="0"/>
            </a:br>
            <a:r>
              <a:rPr lang="en-GB" altLang="cs-CZ" dirty="0" smtClean="0"/>
              <a:t>(transfer know - how)</a:t>
            </a:r>
          </a:p>
          <a:p>
            <a:pPr lvl="1"/>
            <a:r>
              <a:rPr lang="en-GB" altLang="cs-CZ" dirty="0" err="1" smtClean="0"/>
              <a:t>Vytvořit</a:t>
            </a:r>
            <a:r>
              <a:rPr lang="en-GB" altLang="cs-CZ" dirty="0" smtClean="0"/>
              <a:t> </a:t>
            </a:r>
            <a:r>
              <a:rPr lang="en-GB" altLang="cs-CZ" dirty="0" err="1" smtClean="0"/>
              <a:t>povodňový</a:t>
            </a:r>
            <a:r>
              <a:rPr lang="en-GB" altLang="cs-CZ" dirty="0" smtClean="0"/>
              <a:t> model </a:t>
            </a:r>
            <a:r>
              <a:rPr lang="en-GB" altLang="cs-CZ" dirty="0" err="1" smtClean="0"/>
              <a:t>Moravy</a:t>
            </a:r>
            <a:r>
              <a:rPr lang="en-GB" altLang="cs-CZ" dirty="0" smtClean="0"/>
              <a:t> a </a:t>
            </a:r>
            <a:r>
              <a:rPr lang="en-GB" altLang="cs-CZ" dirty="0" err="1" smtClean="0"/>
              <a:t>Bečvy</a:t>
            </a:r>
            <a:endParaRPr lang="en-GB" altLang="cs-CZ" dirty="0" smtClean="0"/>
          </a:p>
          <a:p>
            <a:pPr lvl="1"/>
            <a:r>
              <a:rPr lang="en-GB" altLang="cs-CZ" dirty="0" err="1" smtClean="0"/>
              <a:t>Posoudit</a:t>
            </a:r>
            <a:r>
              <a:rPr lang="en-GB" altLang="cs-CZ" dirty="0" smtClean="0"/>
              <a:t> </a:t>
            </a:r>
            <a:r>
              <a:rPr lang="en-GB" altLang="cs-CZ" dirty="0" err="1" smtClean="0"/>
              <a:t>základní</a:t>
            </a:r>
            <a:r>
              <a:rPr lang="en-GB" altLang="cs-CZ" dirty="0" smtClean="0"/>
              <a:t> </a:t>
            </a:r>
            <a:r>
              <a:rPr lang="en-GB" altLang="cs-CZ" dirty="0" err="1" smtClean="0"/>
              <a:t>protipovodňová</a:t>
            </a:r>
            <a:r>
              <a:rPr lang="en-GB" altLang="cs-CZ" dirty="0" smtClean="0"/>
              <a:t> </a:t>
            </a:r>
            <a:r>
              <a:rPr lang="en-GB" altLang="cs-CZ" dirty="0" err="1" smtClean="0"/>
              <a:t>opatření</a:t>
            </a:r>
            <a:r>
              <a:rPr lang="en-GB" altLang="cs-CZ" dirty="0" smtClean="0"/>
              <a:t> </a:t>
            </a:r>
          </a:p>
          <a:p>
            <a:r>
              <a:rPr lang="en-GB" altLang="cs-CZ" dirty="0" err="1" smtClean="0"/>
              <a:t>Trvání</a:t>
            </a:r>
            <a:r>
              <a:rPr lang="en-GB" altLang="cs-CZ" dirty="0" smtClean="0"/>
              <a:t> </a:t>
            </a:r>
            <a:r>
              <a:rPr lang="en-GB" altLang="cs-CZ" dirty="0" err="1" smtClean="0"/>
              <a:t>projektu</a:t>
            </a:r>
            <a:endParaRPr lang="en-GB" altLang="cs-CZ" dirty="0" smtClean="0"/>
          </a:p>
          <a:p>
            <a:pPr lvl="1"/>
            <a:r>
              <a:rPr lang="cs-CZ" altLang="cs-CZ" dirty="0"/>
              <a:t>z</a:t>
            </a:r>
            <a:r>
              <a:rPr lang="cs-CZ" altLang="cs-CZ" dirty="0" smtClean="0"/>
              <a:t>áří </a:t>
            </a:r>
            <a:r>
              <a:rPr lang="en-GB" altLang="cs-CZ" dirty="0" smtClean="0"/>
              <a:t>199</a:t>
            </a:r>
            <a:r>
              <a:rPr lang="cs-CZ" altLang="cs-CZ" dirty="0" smtClean="0"/>
              <a:t>7</a:t>
            </a:r>
            <a:r>
              <a:rPr lang="en-GB" altLang="cs-CZ" dirty="0" smtClean="0"/>
              <a:t> – </a:t>
            </a:r>
            <a:r>
              <a:rPr lang="cs-CZ" altLang="cs-CZ" dirty="0" smtClean="0"/>
              <a:t>červen </a:t>
            </a:r>
            <a:r>
              <a:rPr lang="en-GB" altLang="cs-CZ" dirty="0" smtClean="0"/>
              <a:t>1999</a:t>
            </a:r>
          </a:p>
        </p:txBody>
      </p:sp>
    </p:spTree>
    <p:extLst>
      <p:ext uri="{BB962C8B-B14F-4D97-AF65-F5344CB8AC3E}">
        <p14:creationId xmlns:p14="http://schemas.microsoft.com/office/powerpoint/2010/main" val="147735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Řešené scénáře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5554960" cy="4525963"/>
          </a:xfrm>
        </p:spPr>
        <p:txBody>
          <a:bodyPr>
            <a:normAutofit fontScale="70000" lnSpcReduction="20000"/>
          </a:bodyPr>
          <a:lstStyle/>
          <a:p>
            <a:r>
              <a:rPr lang="cs-CZ" altLang="cs-CZ" dirty="0" smtClean="0"/>
              <a:t>1. scénář</a:t>
            </a:r>
            <a:br>
              <a:rPr lang="cs-CZ" altLang="cs-CZ" dirty="0" smtClean="0"/>
            </a:br>
            <a:r>
              <a:rPr lang="cs-CZ" altLang="cs-CZ" dirty="0" smtClean="0"/>
              <a:t>Změny hospodaření v povodí a zachycení vody v krajině </a:t>
            </a:r>
          </a:p>
          <a:p>
            <a:r>
              <a:rPr lang="cs-CZ" altLang="cs-CZ" dirty="0" smtClean="0"/>
              <a:t>2. scénář</a:t>
            </a:r>
            <a:br>
              <a:rPr lang="cs-CZ" altLang="cs-CZ" dirty="0" smtClean="0"/>
            </a:br>
            <a:r>
              <a:rPr lang="cs-CZ" altLang="cs-CZ" dirty="0" smtClean="0"/>
              <a:t>Lokální ochrana míst osídlení obyvatelstva </a:t>
            </a:r>
            <a:r>
              <a:rPr lang="cs-CZ" altLang="cs-CZ" dirty="0" err="1" smtClean="0"/>
              <a:t>ohrázováním</a:t>
            </a:r>
            <a:endParaRPr lang="cs-CZ" altLang="cs-CZ" dirty="0" smtClean="0"/>
          </a:p>
          <a:p>
            <a:r>
              <a:rPr lang="cs-CZ" altLang="cs-CZ" dirty="0" smtClean="0"/>
              <a:t>3. scénář</a:t>
            </a:r>
            <a:br>
              <a:rPr lang="cs-CZ" altLang="cs-CZ" dirty="0" smtClean="0"/>
            </a:br>
            <a:r>
              <a:rPr lang="cs-CZ" altLang="cs-CZ" dirty="0" smtClean="0"/>
              <a:t>Ochrana míst osídlení obyvatelstva transformací kulminačních průtoků v retenčních prostorech </a:t>
            </a:r>
          </a:p>
          <a:p>
            <a:r>
              <a:rPr lang="cs-CZ" altLang="cs-CZ" dirty="0" smtClean="0"/>
              <a:t>4. scénář</a:t>
            </a:r>
            <a:br>
              <a:rPr lang="cs-CZ" altLang="cs-CZ" dirty="0" smtClean="0"/>
            </a:br>
            <a:r>
              <a:rPr lang="cs-CZ" altLang="cs-CZ" dirty="0" smtClean="0"/>
              <a:t>Využití částí plánovaného plavebního spojení D - O - L k protipovodňové ochraně</a:t>
            </a:r>
          </a:p>
          <a:p>
            <a:endParaRPr lang="cs-CZ" dirty="0"/>
          </a:p>
        </p:txBody>
      </p:sp>
      <p:pic>
        <p:nvPicPr>
          <p:cNvPr id="6" name="Picture 2" descr="C:\Dokumenty\sit3.wm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91"/>
          <a:stretch/>
        </p:blipFill>
        <p:spPr bwMode="auto">
          <a:xfrm>
            <a:off x="5769065" y="2420888"/>
            <a:ext cx="3374935" cy="3477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1307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1" name="Rectangle 3"/>
          <p:cNvSpPr>
            <a:spLocks noChangeArrowheads="1"/>
          </p:cNvSpPr>
          <p:nvPr/>
        </p:nvSpPr>
        <p:spPr bwMode="auto">
          <a:xfrm>
            <a:off x="0" y="0"/>
            <a:ext cx="9144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b"/>
          <a:lstStyle>
            <a:lvl1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1pPr>
            <a:lvl2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r>
              <a:rPr lang="cs-CZ" altLang="cs-CZ" b="0"/>
              <a:t> </a:t>
            </a:r>
            <a:r>
              <a:rPr lang="cs-CZ" altLang="cs-CZ" sz="3600"/>
              <a:t>Scénář č. 3 - nádrže</a:t>
            </a:r>
            <a:endParaRPr lang="cs-CZ" altLang="cs-CZ" b="0"/>
          </a:p>
        </p:txBody>
      </p:sp>
      <p:pic>
        <p:nvPicPr>
          <p:cNvPr id="421892" name="Picture 4" descr="E:\zpravy\teplice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1751013"/>
            <a:ext cx="7753350" cy="4973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1893" name="Text Box 5"/>
          <p:cNvSpPr txBox="1">
            <a:spLocks noChangeArrowheads="1"/>
          </p:cNvSpPr>
          <p:nvPr/>
        </p:nvSpPr>
        <p:spPr bwMode="auto">
          <a:xfrm>
            <a:off x="6934200" y="1295400"/>
            <a:ext cx="1970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altLang="cs-CZ" sz="2400" b="0"/>
              <a:t>nádrž Teplice</a:t>
            </a:r>
          </a:p>
        </p:txBody>
      </p:sp>
      <p:sp>
        <p:nvSpPr>
          <p:cNvPr id="421894" name="Rectangle 6"/>
          <p:cNvSpPr>
            <a:spLocks noChangeArrowheads="1"/>
          </p:cNvSpPr>
          <p:nvPr/>
        </p:nvSpPr>
        <p:spPr bwMode="auto">
          <a:xfrm>
            <a:off x="76200" y="660400"/>
            <a:ext cx="8991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cs-CZ" altLang="cs-CZ" b="0"/>
              <a:t>Ochrana míst osídlení obyvatelstva transformací kulminačních průtoků v retenčních prostorech</a:t>
            </a:r>
          </a:p>
        </p:txBody>
      </p:sp>
    </p:spTree>
    <p:extLst>
      <p:ext uri="{BB962C8B-B14F-4D97-AF65-F5344CB8AC3E}">
        <p14:creationId xmlns:p14="http://schemas.microsoft.com/office/powerpoint/2010/main" val="1966910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010" name="Rectangle 2"/>
          <p:cNvSpPr>
            <a:spLocks noChangeArrowheads="1"/>
          </p:cNvSpPr>
          <p:nvPr/>
        </p:nvSpPr>
        <p:spPr bwMode="auto">
          <a:xfrm>
            <a:off x="0" y="1676400"/>
            <a:ext cx="9144000" cy="5181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427012" name="Rectangle 4"/>
          <p:cNvSpPr>
            <a:spLocks noChangeArrowheads="1"/>
          </p:cNvSpPr>
          <p:nvPr/>
        </p:nvSpPr>
        <p:spPr bwMode="auto">
          <a:xfrm>
            <a:off x="0" y="0"/>
            <a:ext cx="9144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b"/>
          <a:lstStyle>
            <a:lvl1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1pPr>
            <a:lvl2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r>
              <a:rPr lang="cs-CZ" altLang="cs-CZ" b="0"/>
              <a:t> </a:t>
            </a:r>
            <a:r>
              <a:rPr lang="cs-CZ" altLang="cs-CZ" sz="3600"/>
              <a:t>Scénář č. 3 poldry - Přerov</a:t>
            </a:r>
            <a:endParaRPr lang="cs-CZ" altLang="cs-CZ" b="0"/>
          </a:p>
        </p:txBody>
      </p:sp>
      <p:sp>
        <p:nvSpPr>
          <p:cNvPr id="427013" name="Rectangle 5"/>
          <p:cNvSpPr>
            <a:spLocks noChangeArrowheads="1"/>
          </p:cNvSpPr>
          <p:nvPr/>
        </p:nvSpPr>
        <p:spPr bwMode="auto">
          <a:xfrm>
            <a:off x="1371600" y="1295400"/>
            <a:ext cx="1162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altLang="cs-CZ" sz="2400" b="0"/>
              <a:t>Q 1997</a:t>
            </a:r>
          </a:p>
        </p:txBody>
      </p:sp>
      <p:sp>
        <p:nvSpPr>
          <p:cNvPr id="427014" name="Rectangle 6"/>
          <p:cNvSpPr>
            <a:spLocks noChangeArrowheads="1"/>
          </p:cNvSpPr>
          <p:nvPr/>
        </p:nvSpPr>
        <p:spPr bwMode="auto">
          <a:xfrm>
            <a:off x="6324600" y="1295400"/>
            <a:ext cx="995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altLang="cs-CZ" sz="2400" b="0"/>
              <a:t>Q 100</a:t>
            </a:r>
          </a:p>
        </p:txBody>
      </p:sp>
      <p:sp>
        <p:nvSpPr>
          <p:cNvPr id="427015" name="Rectangle 7"/>
          <p:cNvSpPr>
            <a:spLocks noChangeArrowheads="1"/>
          </p:cNvSpPr>
          <p:nvPr/>
        </p:nvSpPr>
        <p:spPr bwMode="auto">
          <a:xfrm>
            <a:off x="76200" y="660400"/>
            <a:ext cx="8991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cs-CZ" altLang="cs-CZ" b="0"/>
              <a:t>Ochrana míst osídlení obyvatelstva transformací kulminačních průtoků v retenčních prostorech</a:t>
            </a:r>
          </a:p>
        </p:txBody>
      </p:sp>
      <p:pic>
        <p:nvPicPr>
          <p:cNvPr id="8211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3784"/>
            <a:ext cx="45720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15" name="Picture 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6112" y="1703784"/>
            <a:ext cx="47244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99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300</TotalTime>
  <Words>649</Words>
  <Application>Microsoft Office PowerPoint</Application>
  <PresentationFormat>Předvádění na obrazovce (4:3)</PresentationFormat>
  <Paragraphs>124</Paragraphs>
  <Slides>23</Slides>
  <Notes>0</Notes>
  <HiddenSlides>2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4" baseType="lpstr">
      <vt:lpstr>Cesta</vt:lpstr>
      <vt:lpstr>Rozvoj matematického modelování na Povodí Moravy od roku 1997 </vt:lpstr>
      <vt:lpstr>r. 1997 – milník povodňového modelování v ČR</vt:lpstr>
      <vt:lpstr>Mezinárodní projekt přenosu technologií matematického modelování</vt:lpstr>
      <vt:lpstr>Řešitelský tým</vt:lpstr>
      <vt:lpstr>Základní informace o projektu</vt:lpstr>
      <vt:lpstr>“Flood Management in the Czech Republic” – I. etapa</vt:lpstr>
      <vt:lpstr>Řešené scénáře</vt:lpstr>
      <vt:lpstr>Prezentace aplikace PowerPoint</vt:lpstr>
      <vt:lpstr>Prezentace aplikace PowerPoint</vt:lpstr>
      <vt:lpstr>Prezentace aplikace PowerPoint</vt:lpstr>
      <vt:lpstr>“Flood Management in the Czech Republic” – II. etapa</vt:lpstr>
      <vt:lpstr>Prezentace aplikace PowerPoint</vt:lpstr>
      <vt:lpstr>Vyhodnocení protipovodňových opatření</vt:lpstr>
      <vt:lpstr>Varianta „D“ - nádrž Teplice</vt:lpstr>
      <vt:lpstr>Damages for scenarios</vt:lpstr>
      <vt:lpstr>Náklady na výstavbu a údržbu</vt:lpstr>
      <vt:lpstr>Veřejné projednání a preference</vt:lpstr>
      <vt:lpstr>Analýza nákladů a přínosů</vt:lpstr>
      <vt:lpstr>Souhrnem</vt:lpstr>
      <vt:lpstr>Prezentace aplikace PowerPoint</vt:lpstr>
      <vt:lpstr>EIB – podpora financování PPO</vt:lpstr>
      <vt:lpstr>Závěr</vt:lpstr>
      <vt:lpstr>Děkuji za vaši pozornost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Rozvoj matematického modelování na Povodí Moravy od roku 1997</dc:title>
  <dc:creator>Jan Špatka</dc:creator>
  <cp:lastModifiedBy>Jan Špatka</cp:lastModifiedBy>
  <cp:revision>30</cp:revision>
  <dcterms:created xsi:type="dcterms:W3CDTF">2017-10-02T16:08:31Z</dcterms:created>
  <dcterms:modified xsi:type="dcterms:W3CDTF">2017-10-03T07:19:51Z</dcterms:modified>
</cp:coreProperties>
</file>